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9" r:id="rId2"/>
    <p:sldId id="262" r:id="rId3"/>
    <p:sldId id="331" r:id="rId4"/>
    <p:sldId id="290" r:id="rId5"/>
    <p:sldId id="332" r:id="rId6"/>
    <p:sldId id="291" r:id="rId7"/>
    <p:sldId id="292" r:id="rId8"/>
    <p:sldId id="295" r:id="rId9"/>
    <p:sldId id="293" r:id="rId10"/>
    <p:sldId id="326" r:id="rId11"/>
    <p:sldId id="272" r:id="rId12"/>
    <p:sldId id="330" r:id="rId13"/>
    <p:sldId id="327" r:id="rId14"/>
    <p:sldId id="328" r:id="rId15"/>
    <p:sldId id="329" r:id="rId16"/>
    <p:sldId id="265" r:id="rId17"/>
    <p:sldId id="270" r:id="rId18"/>
    <p:sldId id="271" r:id="rId19"/>
    <p:sldId id="306" r:id="rId20"/>
    <p:sldId id="307" r:id="rId21"/>
    <p:sldId id="308" r:id="rId22"/>
    <p:sldId id="309" r:id="rId23"/>
    <p:sldId id="310" r:id="rId24"/>
    <p:sldId id="311" r:id="rId25"/>
    <p:sldId id="312" r:id="rId26"/>
    <p:sldId id="313" r:id="rId27"/>
    <p:sldId id="314" r:id="rId28"/>
    <p:sldId id="315" r:id="rId29"/>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BEC4FCEF-AA23-426D-AC74-E0E7981BD78D}" type="datetimeFigureOut">
              <a:rPr lang="zh-TW" altLang="en-US" smtClean="0"/>
              <a:t>2018/3/16</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2717490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BEC4FCEF-AA23-426D-AC74-E0E7981BD78D}" type="datetimeFigureOut">
              <a:rPr lang="zh-TW" altLang="en-US" smtClean="0"/>
              <a:t>2018/3/16</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1009988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BEC4FCEF-AA23-426D-AC74-E0E7981BD78D}" type="datetimeFigureOut">
              <a:rPr lang="zh-TW" altLang="en-US" smtClean="0"/>
              <a:t>2018/3/16</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3147729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BEC4FCEF-AA23-426D-AC74-E0E7981BD78D}" type="datetimeFigureOut">
              <a:rPr lang="zh-TW" altLang="en-US" smtClean="0"/>
              <a:t>2018/3/16</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4092040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按一下以編輯母片文字樣式</a:t>
            </a:r>
          </a:p>
        </p:txBody>
      </p:sp>
      <p:sp>
        <p:nvSpPr>
          <p:cNvPr id="4" name="日期版面配置區 3"/>
          <p:cNvSpPr>
            <a:spLocks noGrp="1"/>
          </p:cNvSpPr>
          <p:nvPr>
            <p:ph type="dt" sz="half" idx="10"/>
          </p:nvPr>
        </p:nvSpPr>
        <p:spPr/>
        <p:txBody>
          <a:bodyPr/>
          <a:lstStyle/>
          <a:p>
            <a:fld id="{BEC4FCEF-AA23-426D-AC74-E0E7981BD78D}" type="datetimeFigureOut">
              <a:rPr lang="zh-TW" altLang="en-US" smtClean="0"/>
              <a:t>2018/3/16</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3611470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BEC4FCEF-AA23-426D-AC74-E0E7981BD78D}" type="datetimeFigureOut">
              <a:rPr lang="zh-TW" altLang="en-US" smtClean="0"/>
              <a:t>2018/3/16</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2004687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BEC4FCEF-AA23-426D-AC74-E0E7981BD78D}" type="datetimeFigureOut">
              <a:rPr lang="zh-TW" altLang="en-US" smtClean="0"/>
              <a:t>2018/3/16</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2935291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BEC4FCEF-AA23-426D-AC74-E0E7981BD78D}" type="datetimeFigureOut">
              <a:rPr lang="zh-TW" altLang="en-US" smtClean="0"/>
              <a:t>2018/3/16</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2750931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BEC4FCEF-AA23-426D-AC74-E0E7981BD78D}" type="datetimeFigureOut">
              <a:rPr lang="zh-TW" altLang="en-US" smtClean="0"/>
              <a:t>2018/3/16</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363350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BEC4FCEF-AA23-426D-AC74-E0E7981BD78D}" type="datetimeFigureOut">
              <a:rPr lang="zh-TW" altLang="en-US" smtClean="0"/>
              <a:t>2018/3/16</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1771216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BEC4FCEF-AA23-426D-AC74-E0E7981BD78D}" type="datetimeFigureOut">
              <a:rPr lang="zh-TW" altLang="en-US" smtClean="0"/>
              <a:t>2018/3/16</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1096087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C4FCEF-AA23-426D-AC74-E0E7981BD78D}" type="datetimeFigureOut">
              <a:rPr lang="zh-TW" altLang="en-US" smtClean="0"/>
              <a:t>2018/3/16</a:t>
            </a:fld>
            <a:endParaRPr lang="zh-TW" altLang="en-US"/>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EFF02F-C884-489D-8997-528507EBA873}" type="slidenum">
              <a:rPr lang="zh-TW" altLang="en-US" smtClean="0"/>
              <a:t>‹#›</a:t>
            </a:fld>
            <a:endParaRPr lang="zh-TW" altLang="en-US"/>
          </a:p>
        </p:txBody>
      </p:sp>
    </p:spTree>
    <p:extLst>
      <p:ext uri="{BB962C8B-B14F-4D97-AF65-F5344CB8AC3E}">
        <p14:creationId xmlns:p14="http://schemas.microsoft.com/office/powerpoint/2010/main" val="15142156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en.wikipedia.org/wiki/JFIF" TargetMode="External"/><Relationship Id="rId2" Type="http://schemas.openxmlformats.org/officeDocument/2006/relationships/hyperlink" Target="https://en.wikipedia.org/wiki/JPEG" TargetMode="External"/><Relationship Id="rId1" Type="http://schemas.openxmlformats.org/officeDocument/2006/relationships/slideLayout" Target="../slideLayouts/slideLayout2.xml"/><Relationship Id="rId4" Type="http://schemas.openxmlformats.org/officeDocument/2006/relationships/hyperlink" Target="https://en.wikipedia.org/wiki/Exif"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en-US" altLang="zh-TW" dirty="0" smtClean="0"/>
              <a:t>Steg</a:t>
            </a:r>
            <a:endParaRPr lang="zh-TW" altLang="en-US" dirty="0"/>
          </a:p>
        </p:txBody>
      </p:sp>
      <p:sp>
        <p:nvSpPr>
          <p:cNvPr id="3" name="副標題 2"/>
          <p:cNvSpPr>
            <a:spLocks noGrp="1"/>
          </p:cNvSpPr>
          <p:nvPr>
            <p:ph type="subTitle" idx="1"/>
          </p:nvPr>
        </p:nvSpPr>
        <p:spPr/>
        <p:txBody>
          <a:bodyPr/>
          <a:lstStyle/>
          <a:p>
            <a:endParaRPr lang="zh-TW" altLang="en-US"/>
          </a:p>
        </p:txBody>
      </p:sp>
    </p:spTree>
    <p:extLst>
      <p:ext uri="{BB962C8B-B14F-4D97-AF65-F5344CB8AC3E}">
        <p14:creationId xmlns:p14="http://schemas.microsoft.com/office/powerpoint/2010/main" val="14577594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690551"/>
            <a:ext cx="12192000" cy="2092411"/>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solidFill>
                  <a:schemeClr val="bg1"/>
                </a:solidFill>
              </a:rPr>
              <a:t>ABCTF 2016 : </a:t>
            </a:r>
            <a:r>
              <a:rPr lang="en-US" altLang="zh-TW" sz="2400" dirty="0" smtClean="0">
                <a:solidFill>
                  <a:schemeClr val="bg1"/>
                </a:solidFill>
              </a:rPr>
              <a:t>just-open-it-15</a:t>
            </a:r>
          </a:p>
          <a:p>
            <a:pPr algn="ctr"/>
            <a:r>
              <a:rPr lang="en-US" altLang="zh-TW" dirty="0">
                <a:solidFill>
                  <a:schemeClr val="bg1"/>
                </a:solidFill>
              </a:rPr>
              <a:t>https://github.com/ctfs/write-ups-2016/tree/master/abctf-2016/forensic/just-open-it-15</a:t>
            </a:r>
            <a:endParaRPr lang="zh-TW" altLang="en-US" dirty="0">
              <a:solidFill>
                <a:schemeClr val="bg1"/>
              </a:solidFill>
            </a:endParaRPr>
          </a:p>
        </p:txBody>
      </p:sp>
      <p:sp>
        <p:nvSpPr>
          <p:cNvPr id="5" name="矩形 4"/>
          <p:cNvSpPr/>
          <p:nvPr/>
        </p:nvSpPr>
        <p:spPr>
          <a:xfrm>
            <a:off x="386686" y="2129909"/>
            <a:ext cx="1707712" cy="1323439"/>
          </a:xfrm>
          <a:prstGeom prst="rect">
            <a:avLst/>
          </a:prstGeom>
        </p:spPr>
        <p:txBody>
          <a:bodyPr wrap="none">
            <a:spAutoFit/>
          </a:bodyPr>
          <a:lstStyle/>
          <a:p>
            <a:r>
              <a:rPr lang="en-US" altLang="zh-TW" sz="8000" dirty="0">
                <a:solidFill>
                  <a:srgbClr val="00B0F0"/>
                </a:solidFill>
              </a:rPr>
              <a:t>CTF</a:t>
            </a:r>
            <a:endParaRPr lang="zh-TW" altLang="en-US" sz="8000" dirty="0">
              <a:solidFill>
                <a:srgbClr val="00B0F0"/>
              </a:solidFill>
            </a:endParaRPr>
          </a:p>
        </p:txBody>
      </p:sp>
      <p:sp>
        <p:nvSpPr>
          <p:cNvPr id="6" name="加號 5"/>
          <p:cNvSpPr/>
          <p:nvPr/>
        </p:nvSpPr>
        <p:spPr>
          <a:xfrm>
            <a:off x="1853514" y="2340511"/>
            <a:ext cx="700217" cy="700216"/>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矩形 1"/>
          <p:cNvSpPr/>
          <p:nvPr/>
        </p:nvSpPr>
        <p:spPr>
          <a:xfrm>
            <a:off x="2745729" y="5921632"/>
            <a:ext cx="3669018" cy="369332"/>
          </a:xfrm>
          <a:prstGeom prst="rect">
            <a:avLst/>
          </a:prstGeom>
        </p:spPr>
        <p:txBody>
          <a:bodyPr wrap="none">
            <a:spAutoFit/>
          </a:bodyPr>
          <a:lstStyle/>
          <a:p>
            <a:r>
              <a:rPr lang="en-US" altLang="zh-TW" dirty="0"/>
              <a:t>strings just_open_it.jpg | grep ABCTF</a:t>
            </a:r>
            <a:endParaRPr lang="zh-TW" altLang="en-US" dirty="0"/>
          </a:p>
        </p:txBody>
      </p:sp>
      <p:sp>
        <p:nvSpPr>
          <p:cNvPr id="3" name="矩形 2"/>
          <p:cNvSpPr/>
          <p:nvPr/>
        </p:nvSpPr>
        <p:spPr>
          <a:xfrm>
            <a:off x="2745729" y="2987174"/>
            <a:ext cx="2900346" cy="584775"/>
          </a:xfrm>
          <a:prstGeom prst="rect">
            <a:avLst/>
          </a:prstGeom>
        </p:spPr>
        <p:txBody>
          <a:bodyPr wrap="none">
            <a:spAutoFit/>
          </a:bodyPr>
          <a:lstStyle/>
          <a:p>
            <a:r>
              <a:rPr lang="en-US" altLang="zh-TW" sz="3200" dirty="0"/>
              <a:t>just_open_it.jpg</a:t>
            </a:r>
            <a:endParaRPr lang="zh-TW" altLang="en-US" sz="3200" dirty="0"/>
          </a:p>
        </p:txBody>
      </p:sp>
    </p:spTree>
    <p:extLst>
      <p:ext uri="{BB962C8B-B14F-4D97-AF65-F5344CB8AC3E}">
        <p14:creationId xmlns:p14="http://schemas.microsoft.com/office/powerpoint/2010/main" val="1208379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5902" y="3728834"/>
            <a:ext cx="12192000" cy="124383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800" dirty="0" smtClean="0">
                <a:solidFill>
                  <a:schemeClr val="bg1"/>
                </a:solidFill>
              </a:rPr>
              <a:t>bitsctf_2017/</a:t>
            </a:r>
            <a:r>
              <a:rPr lang="en-US" altLang="zh-TW" sz="4800" dirty="0" err="1" smtClean="0">
                <a:solidFill>
                  <a:schemeClr val="bg1"/>
                </a:solidFill>
              </a:rPr>
              <a:t>black_hole</a:t>
            </a:r>
            <a:endParaRPr lang="en-US" altLang="zh-TW" dirty="0" smtClean="0">
              <a:solidFill>
                <a:schemeClr val="bg1"/>
              </a:solidFill>
            </a:endParaRPr>
          </a:p>
        </p:txBody>
      </p:sp>
      <p:sp>
        <p:nvSpPr>
          <p:cNvPr id="5" name="矩形 4"/>
          <p:cNvSpPr/>
          <p:nvPr/>
        </p:nvSpPr>
        <p:spPr>
          <a:xfrm>
            <a:off x="337259" y="1108417"/>
            <a:ext cx="1707712" cy="1323439"/>
          </a:xfrm>
          <a:prstGeom prst="rect">
            <a:avLst/>
          </a:prstGeom>
        </p:spPr>
        <p:txBody>
          <a:bodyPr wrap="none">
            <a:spAutoFit/>
          </a:bodyPr>
          <a:lstStyle/>
          <a:p>
            <a:r>
              <a:rPr lang="en-US" altLang="zh-TW" sz="8000" dirty="0">
                <a:solidFill>
                  <a:srgbClr val="00B0F0"/>
                </a:solidFill>
              </a:rPr>
              <a:t>CTF</a:t>
            </a:r>
            <a:endParaRPr lang="zh-TW" altLang="en-US" sz="8000" dirty="0">
              <a:solidFill>
                <a:srgbClr val="00B0F0"/>
              </a:solidFill>
            </a:endParaRPr>
          </a:p>
        </p:txBody>
      </p:sp>
      <p:sp>
        <p:nvSpPr>
          <p:cNvPr id="6" name="加號 5"/>
          <p:cNvSpPr/>
          <p:nvPr/>
        </p:nvSpPr>
        <p:spPr>
          <a:xfrm>
            <a:off x="1855586" y="1458654"/>
            <a:ext cx="700217" cy="700216"/>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2269524" y="5427847"/>
            <a:ext cx="8756821" cy="369332"/>
          </a:xfrm>
          <a:prstGeom prst="rect">
            <a:avLst/>
          </a:prstGeom>
        </p:spPr>
        <p:txBody>
          <a:bodyPr wrap="square">
            <a:spAutoFit/>
          </a:bodyPr>
          <a:lstStyle/>
          <a:p>
            <a:r>
              <a:rPr lang="en-US" altLang="zh-TW" dirty="0" smtClean="0"/>
              <a:t>https://github.com/USCGA/writeups/tree/master/online_ctfs/bitsctf_2017/black_hole</a:t>
            </a:r>
            <a:endParaRPr lang="en-US" altLang="zh-TW" dirty="0"/>
          </a:p>
        </p:txBody>
      </p:sp>
      <p:sp>
        <p:nvSpPr>
          <p:cNvPr id="2" name="矩形 1"/>
          <p:cNvSpPr/>
          <p:nvPr/>
        </p:nvSpPr>
        <p:spPr>
          <a:xfrm>
            <a:off x="2899717" y="3250791"/>
            <a:ext cx="8806249" cy="369332"/>
          </a:xfrm>
          <a:prstGeom prst="rect">
            <a:avLst/>
          </a:prstGeom>
        </p:spPr>
        <p:txBody>
          <a:bodyPr wrap="square">
            <a:spAutoFit/>
          </a:bodyPr>
          <a:lstStyle/>
          <a:p>
            <a:r>
              <a:rPr lang="en-US" altLang="zh-TW" dirty="0" smtClean="0"/>
              <a:t>https://github.com/ctfs/write-ups-2017/tree/master/bitsctf-2017/forensic/black-hole-10</a:t>
            </a:r>
            <a:endParaRPr lang="zh-TW" altLang="en-US" dirty="0"/>
          </a:p>
        </p:txBody>
      </p:sp>
      <p:sp>
        <p:nvSpPr>
          <p:cNvPr id="9" name="矩形 8"/>
          <p:cNvSpPr/>
          <p:nvPr/>
        </p:nvSpPr>
        <p:spPr>
          <a:xfrm>
            <a:off x="2044971" y="5905890"/>
            <a:ext cx="9109063" cy="369332"/>
          </a:xfrm>
          <a:prstGeom prst="rect">
            <a:avLst/>
          </a:prstGeom>
        </p:spPr>
        <p:txBody>
          <a:bodyPr wrap="square">
            <a:spAutoFit/>
          </a:bodyPr>
          <a:lstStyle/>
          <a:p>
            <a:r>
              <a:rPr lang="en-US" altLang="zh-TW" dirty="0" smtClean="0"/>
              <a:t>https://github.com/nbrisset/CTF/tree/master/bitsctf-2017/challenges/black-hole-10_lily_flac</a:t>
            </a:r>
            <a:endParaRPr lang="zh-TW" altLang="en-US" dirty="0"/>
          </a:p>
        </p:txBody>
      </p:sp>
      <p:pic>
        <p:nvPicPr>
          <p:cNvPr id="3" name="圖片 2"/>
          <p:cNvPicPr>
            <a:picLocks noChangeAspect="1"/>
          </p:cNvPicPr>
          <p:nvPr/>
        </p:nvPicPr>
        <p:blipFill>
          <a:blip r:embed="rId2"/>
          <a:stretch>
            <a:fillRect/>
          </a:stretch>
        </p:blipFill>
        <p:spPr>
          <a:xfrm>
            <a:off x="3118045" y="154595"/>
            <a:ext cx="4938560" cy="3096196"/>
          </a:xfrm>
          <a:prstGeom prst="rect">
            <a:avLst/>
          </a:prstGeom>
        </p:spPr>
      </p:pic>
    </p:spTree>
    <p:extLst>
      <p:ext uri="{BB962C8B-B14F-4D97-AF65-F5344CB8AC3E}">
        <p14:creationId xmlns:p14="http://schemas.microsoft.com/office/powerpoint/2010/main" val="11474446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a:xfrm>
            <a:off x="2040924" y="1979782"/>
            <a:ext cx="6131011" cy="4410418"/>
          </a:xfrm>
        </p:spPr>
        <p:txBody>
          <a:bodyPr>
            <a:normAutofit fontScale="55000" lnSpcReduction="20000"/>
          </a:bodyPr>
          <a:lstStyle/>
          <a:p>
            <a:pPr marL="0" indent="0">
              <a:buNone/>
            </a:pPr>
            <a:r>
              <a:rPr lang="en-US" altLang="zh-TW" sz="3600" dirty="0" err="1"/>
              <a:t>root@kali</a:t>
            </a:r>
            <a:r>
              <a:rPr lang="en-US" altLang="zh-TW" sz="3600" dirty="0"/>
              <a:t>:~/Desktop# </a:t>
            </a:r>
            <a:r>
              <a:rPr lang="en-US" altLang="zh-TW" sz="3600" b="1" dirty="0">
                <a:solidFill>
                  <a:srgbClr val="FF0000"/>
                </a:solidFill>
                <a:effectLst>
                  <a:outerShdw blurRad="38100" dist="38100" dir="2700000" algn="tl">
                    <a:srgbClr val="000000">
                      <a:alpha val="43137"/>
                    </a:srgbClr>
                  </a:outerShdw>
                </a:effectLst>
              </a:rPr>
              <a:t>strings black_hole.jpg </a:t>
            </a:r>
          </a:p>
          <a:p>
            <a:pPr marL="0" indent="0">
              <a:buNone/>
            </a:pPr>
            <a:r>
              <a:rPr lang="en-US" altLang="zh-TW" dirty="0"/>
              <a:t>JFIF</a:t>
            </a:r>
          </a:p>
          <a:p>
            <a:pPr marL="0" indent="0">
              <a:buNone/>
            </a:pPr>
            <a:r>
              <a:rPr lang="en-US" altLang="zh-TW" dirty="0"/>
              <a:t>$3br</a:t>
            </a:r>
          </a:p>
          <a:p>
            <a:pPr marL="0" indent="0">
              <a:buNone/>
            </a:pPr>
            <a:r>
              <a:rPr lang="en-US" altLang="zh-TW" dirty="0"/>
              <a:t>%&amp;'()*456789:CDEFGHIJSTUVWXYZcdefghijstuvwxyz</a:t>
            </a:r>
          </a:p>
          <a:p>
            <a:pPr marL="0" indent="0">
              <a:buNone/>
            </a:pPr>
            <a:r>
              <a:rPr lang="en-US" altLang="zh-TW" dirty="0"/>
              <a:t>	#3R</a:t>
            </a:r>
          </a:p>
          <a:p>
            <a:pPr marL="0" indent="0">
              <a:buNone/>
            </a:pPr>
            <a:r>
              <a:rPr lang="en-US" altLang="zh-TW" dirty="0"/>
              <a:t>&amp;'()*56789:CDEFGHIJSTUVWXYZcdefghijstuvwxyz</a:t>
            </a:r>
          </a:p>
          <a:p>
            <a:pPr marL="0" indent="0">
              <a:buNone/>
            </a:pPr>
            <a:r>
              <a:rPr lang="en-US" altLang="zh-TW" dirty="0"/>
              <a:t>}#</a:t>
            </a:r>
            <a:r>
              <a:rPr lang="en-US" altLang="zh-TW" dirty="0" smtClean="0"/>
              <a:t>Q-</a:t>
            </a:r>
          </a:p>
          <a:p>
            <a:pPr marL="0" indent="0">
              <a:buNone/>
            </a:pPr>
            <a:r>
              <a:rPr lang="en-US" altLang="zh-TW" dirty="0" smtClean="0"/>
              <a:t>………………………………………………..</a:t>
            </a:r>
            <a:endParaRPr lang="en-US" altLang="zh-TW" dirty="0"/>
          </a:p>
          <a:p>
            <a:pPr marL="0" indent="0">
              <a:buNone/>
            </a:pPr>
            <a:r>
              <a:rPr lang="en-US" altLang="zh-TW" dirty="0" err="1"/>
              <a:t>M$Wh</a:t>
            </a:r>
            <a:endParaRPr lang="en-US" altLang="zh-TW" dirty="0"/>
          </a:p>
          <a:p>
            <a:pPr marL="0" indent="0">
              <a:buNone/>
            </a:pPr>
            <a:r>
              <a:rPr lang="en-US" altLang="zh-TW" dirty="0"/>
              <a:t>U</a:t>
            </a:r>
            <a:r>
              <a:rPr lang="en-US" altLang="zh-TW" b="1" dirty="0">
                <a:solidFill>
                  <a:srgbClr val="FF0000"/>
                </a:solidFill>
                <a:effectLst>
                  <a:outerShdw blurRad="38100" dist="38100" dir="2700000" algn="tl">
                    <a:srgbClr val="000000">
                      <a:alpha val="43137"/>
                    </a:srgbClr>
                  </a:outerShdw>
                </a:effectLst>
              </a:rPr>
              <a:t>QklUQ1RG</a:t>
            </a:r>
            <a:r>
              <a:rPr lang="en-US" altLang="zh-TW" dirty="0"/>
              <a:t>e1M1IDAwMTQrODF9</a:t>
            </a:r>
          </a:p>
          <a:p>
            <a:pPr marL="0" indent="0">
              <a:buNone/>
            </a:pPr>
            <a:r>
              <a:rPr lang="en-US" altLang="zh-TW" dirty="0"/>
              <a:t>ZI;Z+</a:t>
            </a:r>
          </a:p>
          <a:p>
            <a:pPr marL="0" indent="0">
              <a:buNone/>
            </a:pPr>
            <a:r>
              <a:rPr lang="en-US" altLang="zh-TW" dirty="0" err="1"/>
              <a:t>e!K</a:t>
            </a:r>
            <a:r>
              <a:rPr lang="en-US" altLang="zh-TW" dirty="0"/>
              <a:t>]z</a:t>
            </a:r>
          </a:p>
          <a:p>
            <a:pPr marL="0" indent="0">
              <a:buNone/>
            </a:pPr>
            <a:r>
              <a:rPr lang="en-US" altLang="zh-TW" dirty="0"/>
              <a:t>&gt;}</a:t>
            </a:r>
            <a:r>
              <a:rPr lang="en-US" altLang="zh-TW" dirty="0" err="1"/>
              <a:t>v#y</a:t>
            </a:r>
            <a:r>
              <a:rPr lang="en-US" altLang="zh-TW" dirty="0"/>
              <a:t>=</a:t>
            </a:r>
          </a:p>
          <a:p>
            <a:pPr marL="0" indent="0">
              <a:buNone/>
            </a:pPr>
            <a:r>
              <a:rPr lang="en-US" altLang="zh-TW" dirty="0"/>
              <a:t>&amp;</a:t>
            </a:r>
            <a:r>
              <a:rPr lang="en-US" altLang="zh-TW" dirty="0" err="1"/>
              <a:t>XSlP</a:t>
            </a:r>
            <a:endParaRPr lang="en-US" altLang="zh-TW" dirty="0"/>
          </a:p>
          <a:p>
            <a:pPr marL="0" indent="0">
              <a:buNone/>
            </a:pPr>
            <a:r>
              <a:rPr lang="en-US" altLang="zh-TW" dirty="0"/>
              <a:t>7*</a:t>
            </a:r>
            <a:r>
              <a:rPr lang="en-US" altLang="zh-TW" dirty="0" err="1"/>
              <a:t>qm</a:t>
            </a:r>
            <a:endParaRPr lang="en-US" altLang="zh-TW" dirty="0"/>
          </a:p>
          <a:p>
            <a:pPr marL="0" indent="0">
              <a:buNone/>
            </a:pPr>
            <a:endParaRPr lang="zh-TW" altLang="en-US" dirty="0"/>
          </a:p>
        </p:txBody>
      </p:sp>
    </p:spTree>
    <p:extLst>
      <p:ext uri="{BB962C8B-B14F-4D97-AF65-F5344CB8AC3E}">
        <p14:creationId xmlns:p14="http://schemas.microsoft.com/office/powerpoint/2010/main" val="39138156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pPr marL="0" indent="0">
              <a:buNone/>
            </a:pPr>
            <a:r>
              <a:rPr lang="en-US" altLang="zh-TW" dirty="0" err="1"/>
              <a:t>root@kali</a:t>
            </a:r>
            <a:r>
              <a:rPr lang="en-US" altLang="zh-TW" dirty="0"/>
              <a:t>:~/Desktop# python </a:t>
            </a:r>
          </a:p>
          <a:p>
            <a:pPr marL="0" indent="0">
              <a:buNone/>
            </a:pPr>
            <a:r>
              <a:rPr lang="en-US" altLang="zh-TW" dirty="0"/>
              <a:t>Python 2.7.14 (default, Sep 17 2017, 18:50:44) </a:t>
            </a:r>
          </a:p>
          <a:p>
            <a:pPr marL="0" indent="0">
              <a:buNone/>
            </a:pPr>
            <a:r>
              <a:rPr lang="en-US" altLang="zh-TW" dirty="0"/>
              <a:t>[GCC 7.2.0] on linux2</a:t>
            </a:r>
          </a:p>
          <a:p>
            <a:pPr marL="0" indent="0">
              <a:buNone/>
            </a:pPr>
            <a:r>
              <a:rPr lang="en-US" altLang="zh-TW" dirty="0"/>
              <a:t>Type "help", "copyright", "credits" or "license" for more information.</a:t>
            </a:r>
          </a:p>
          <a:p>
            <a:pPr marL="0" indent="0">
              <a:buNone/>
            </a:pPr>
            <a:r>
              <a:rPr lang="en-US" altLang="zh-TW" dirty="0"/>
              <a:t>&gt;&gt;&gt; import base64</a:t>
            </a:r>
          </a:p>
          <a:p>
            <a:pPr marL="0" indent="0">
              <a:buNone/>
            </a:pPr>
            <a:r>
              <a:rPr lang="en-US" altLang="zh-TW" dirty="0"/>
              <a:t>&gt;&gt;&gt; base64.b64encode('BITSCTF')</a:t>
            </a:r>
          </a:p>
          <a:p>
            <a:pPr marL="0" indent="0">
              <a:buNone/>
            </a:pPr>
            <a:r>
              <a:rPr lang="en-US" altLang="zh-TW" dirty="0"/>
              <a:t>'QklUU0NURg=='</a:t>
            </a:r>
          </a:p>
          <a:p>
            <a:endParaRPr lang="zh-TW" altLang="en-US" dirty="0"/>
          </a:p>
        </p:txBody>
      </p:sp>
    </p:spTree>
    <p:extLst>
      <p:ext uri="{BB962C8B-B14F-4D97-AF65-F5344CB8AC3E}">
        <p14:creationId xmlns:p14="http://schemas.microsoft.com/office/powerpoint/2010/main" val="16416355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945291" y="1361944"/>
            <a:ext cx="6131011" cy="4410418"/>
          </a:xfrm>
        </p:spPr>
        <p:txBody>
          <a:bodyPr>
            <a:normAutofit fontScale="55000" lnSpcReduction="20000"/>
          </a:bodyPr>
          <a:lstStyle/>
          <a:p>
            <a:pPr marL="0" indent="0">
              <a:buNone/>
            </a:pPr>
            <a:r>
              <a:rPr lang="en-US" altLang="zh-TW" sz="3600" dirty="0" err="1"/>
              <a:t>root@kali</a:t>
            </a:r>
            <a:r>
              <a:rPr lang="en-US" altLang="zh-TW" sz="3600" dirty="0"/>
              <a:t>:~/Desktop# </a:t>
            </a:r>
            <a:r>
              <a:rPr lang="en-US" altLang="zh-TW" sz="3600" b="1" dirty="0">
                <a:solidFill>
                  <a:srgbClr val="FF0000"/>
                </a:solidFill>
                <a:effectLst>
                  <a:outerShdw blurRad="38100" dist="38100" dir="2700000" algn="tl">
                    <a:srgbClr val="000000">
                      <a:alpha val="43137"/>
                    </a:srgbClr>
                  </a:outerShdw>
                </a:effectLst>
              </a:rPr>
              <a:t>strings black_hole.jpg </a:t>
            </a:r>
          </a:p>
          <a:p>
            <a:pPr marL="0" indent="0">
              <a:buNone/>
            </a:pPr>
            <a:r>
              <a:rPr lang="en-US" altLang="zh-TW" dirty="0"/>
              <a:t>JFIF</a:t>
            </a:r>
          </a:p>
          <a:p>
            <a:pPr marL="0" indent="0">
              <a:buNone/>
            </a:pPr>
            <a:r>
              <a:rPr lang="en-US" altLang="zh-TW" dirty="0"/>
              <a:t>$3br</a:t>
            </a:r>
          </a:p>
          <a:p>
            <a:pPr marL="0" indent="0">
              <a:buNone/>
            </a:pPr>
            <a:r>
              <a:rPr lang="en-US" altLang="zh-TW" dirty="0"/>
              <a:t>%&amp;'()*456789:CDEFGHIJSTUVWXYZcdefghijstuvwxyz</a:t>
            </a:r>
          </a:p>
          <a:p>
            <a:pPr marL="0" indent="0">
              <a:buNone/>
            </a:pPr>
            <a:r>
              <a:rPr lang="en-US" altLang="zh-TW" dirty="0"/>
              <a:t>	#3R</a:t>
            </a:r>
          </a:p>
          <a:p>
            <a:pPr marL="0" indent="0">
              <a:buNone/>
            </a:pPr>
            <a:r>
              <a:rPr lang="en-US" altLang="zh-TW" dirty="0"/>
              <a:t>&amp;'()*56789:CDEFGHIJSTUVWXYZcdefghijstuvwxyz</a:t>
            </a:r>
          </a:p>
          <a:p>
            <a:pPr marL="0" indent="0">
              <a:buNone/>
            </a:pPr>
            <a:r>
              <a:rPr lang="en-US" altLang="zh-TW" dirty="0"/>
              <a:t>}#</a:t>
            </a:r>
            <a:r>
              <a:rPr lang="en-US" altLang="zh-TW" dirty="0" smtClean="0"/>
              <a:t>Q-</a:t>
            </a:r>
          </a:p>
          <a:p>
            <a:pPr marL="0" indent="0">
              <a:buNone/>
            </a:pPr>
            <a:r>
              <a:rPr lang="en-US" altLang="zh-TW" dirty="0" smtClean="0"/>
              <a:t>………………………………………………..</a:t>
            </a:r>
            <a:endParaRPr lang="en-US" altLang="zh-TW" dirty="0"/>
          </a:p>
          <a:p>
            <a:pPr marL="0" indent="0">
              <a:buNone/>
            </a:pPr>
            <a:r>
              <a:rPr lang="en-US" altLang="zh-TW" dirty="0" err="1"/>
              <a:t>M$Wh</a:t>
            </a:r>
            <a:endParaRPr lang="en-US" altLang="zh-TW" dirty="0"/>
          </a:p>
          <a:p>
            <a:pPr marL="0" indent="0">
              <a:buNone/>
            </a:pPr>
            <a:r>
              <a:rPr lang="en-US" altLang="zh-TW" dirty="0"/>
              <a:t>U</a:t>
            </a:r>
            <a:r>
              <a:rPr lang="en-US" altLang="zh-TW" b="1" dirty="0">
                <a:solidFill>
                  <a:srgbClr val="FF0000"/>
                </a:solidFill>
                <a:effectLst>
                  <a:outerShdw blurRad="38100" dist="38100" dir="2700000" algn="tl">
                    <a:srgbClr val="000000">
                      <a:alpha val="43137"/>
                    </a:srgbClr>
                  </a:outerShdw>
                </a:effectLst>
              </a:rPr>
              <a:t>QklUQ1RG</a:t>
            </a:r>
            <a:r>
              <a:rPr lang="en-US" altLang="zh-TW" dirty="0"/>
              <a:t>e1M1IDAwMTQrODF9</a:t>
            </a:r>
          </a:p>
          <a:p>
            <a:pPr marL="0" indent="0">
              <a:buNone/>
            </a:pPr>
            <a:r>
              <a:rPr lang="en-US" altLang="zh-TW" dirty="0"/>
              <a:t>ZI;Z+</a:t>
            </a:r>
          </a:p>
          <a:p>
            <a:pPr marL="0" indent="0">
              <a:buNone/>
            </a:pPr>
            <a:r>
              <a:rPr lang="en-US" altLang="zh-TW" dirty="0" err="1"/>
              <a:t>e!K</a:t>
            </a:r>
            <a:r>
              <a:rPr lang="en-US" altLang="zh-TW" dirty="0"/>
              <a:t>]z</a:t>
            </a:r>
          </a:p>
          <a:p>
            <a:pPr marL="0" indent="0">
              <a:buNone/>
            </a:pPr>
            <a:r>
              <a:rPr lang="en-US" altLang="zh-TW" dirty="0"/>
              <a:t>&gt;}</a:t>
            </a:r>
            <a:r>
              <a:rPr lang="en-US" altLang="zh-TW" dirty="0" err="1"/>
              <a:t>v#y</a:t>
            </a:r>
            <a:r>
              <a:rPr lang="en-US" altLang="zh-TW" dirty="0"/>
              <a:t>=</a:t>
            </a:r>
          </a:p>
          <a:p>
            <a:pPr marL="0" indent="0">
              <a:buNone/>
            </a:pPr>
            <a:r>
              <a:rPr lang="en-US" altLang="zh-TW" dirty="0"/>
              <a:t>&amp;</a:t>
            </a:r>
            <a:r>
              <a:rPr lang="en-US" altLang="zh-TW" dirty="0" err="1"/>
              <a:t>XSlP</a:t>
            </a:r>
            <a:endParaRPr lang="en-US" altLang="zh-TW" dirty="0"/>
          </a:p>
          <a:p>
            <a:pPr marL="0" indent="0">
              <a:buNone/>
            </a:pPr>
            <a:r>
              <a:rPr lang="en-US" altLang="zh-TW" dirty="0"/>
              <a:t>7*</a:t>
            </a:r>
            <a:r>
              <a:rPr lang="en-US" altLang="zh-TW" dirty="0" err="1"/>
              <a:t>qm</a:t>
            </a:r>
            <a:endParaRPr lang="en-US" altLang="zh-TW" dirty="0"/>
          </a:p>
          <a:p>
            <a:pPr marL="0" indent="0">
              <a:buNone/>
            </a:pPr>
            <a:endParaRPr lang="zh-TW" altLang="en-US" dirty="0"/>
          </a:p>
        </p:txBody>
      </p:sp>
      <p:sp>
        <p:nvSpPr>
          <p:cNvPr id="4" name="矩形 3"/>
          <p:cNvSpPr/>
          <p:nvPr/>
        </p:nvSpPr>
        <p:spPr>
          <a:xfrm>
            <a:off x="7455243" y="3919321"/>
            <a:ext cx="3756454" cy="646331"/>
          </a:xfrm>
          <a:prstGeom prst="rect">
            <a:avLst/>
          </a:prstGeom>
        </p:spPr>
        <p:txBody>
          <a:bodyPr wrap="square">
            <a:spAutoFit/>
          </a:bodyPr>
          <a:lstStyle/>
          <a:p>
            <a:r>
              <a:rPr lang="en-US" altLang="zh-TW" dirty="0"/>
              <a:t>&gt;&gt;&gt; base64.b64encode('BITSCTF')</a:t>
            </a:r>
          </a:p>
          <a:p>
            <a:r>
              <a:rPr lang="en-US" altLang="zh-TW" dirty="0"/>
              <a:t>'</a:t>
            </a:r>
            <a:r>
              <a:rPr lang="en-US" altLang="zh-TW" b="1" dirty="0">
                <a:solidFill>
                  <a:srgbClr val="FF0000"/>
                </a:solidFill>
                <a:effectLst>
                  <a:outerShdw blurRad="38100" dist="38100" dir="2700000" algn="tl">
                    <a:srgbClr val="000000">
                      <a:alpha val="43137"/>
                    </a:srgbClr>
                  </a:outerShdw>
                </a:effectLst>
              </a:rPr>
              <a:t>QklUU0NURg</a:t>
            </a:r>
            <a:r>
              <a:rPr lang="en-US" altLang="zh-TW" dirty="0"/>
              <a:t>=='</a:t>
            </a:r>
          </a:p>
        </p:txBody>
      </p:sp>
      <p:cxnSp>
        <p:nvCxnSpPr>
          <p:cNvPr id="6" name="直線單箭頭接點 5"/>
          <p:cNvCxnSpPr/>
          <p:nvPr/>
        </p:nvCxnSpPr>
        <p:spPr>
          <a:xfrm>
            <a:off x="3880021" y="4127158"/>
            <a:ext cx="3410466" cy="16474"/>
          </a:xfrm>
          <a:prstGeom prst="straightConnector1">
            <a:avLst/>
          </a:prstGeom>
          <a:ln w="57150">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912532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p:txBody>
          <a:bodyPr/>
          <a:lstStyle/>
          <a:p>
            <a:pPr marL="0" indent="0">
              <a:buNone/>
            </a:pPr>
            <a:r>
              <a:rPr lang="en-US" altLang="zh-TW" dirty="0" err="1"/>
              <a:t>root@kali</a:t>
            </a:r>
            <a:r>
              <a:rPr lang="en-US" altLang="zh-TW" dirty="0"/>
              <a:t>:~/Desktop# python</a:t>
            </a:r>
          </a:p>
          <a:p>
            <a:pPr marL="0" indent="0">
              <a:buNone/>
            </a:pPr>
            <a:r>
              <a:rPr lang="en-US" altLang="zh-TW" dirty="0"/>
              <a:t>Python 2.7.14 (default, Sep 17 2017, 18:50:44) </a:t>
            </a:r>
          </a:p>
          <a:p>
            <a:pPr marL="0" indent="0">
              <a:buNone/>
            </a:pPr>
            <a:r>
              <a:rPr lang="en-US" altLang="zh-TW" dirty="0"/>
              <a:t>[GCC 7.2.0] on linux2</a:t>
            </a:r>
          </a:p>
          <a:p>
            <a:pPr marL="0" indent="0">
              <a:buNone/>
            </a:pPr>
            <a:r>
              <a:rPr lang="en-US" altLang="zh-TW" dirty="0"/>
              <a:t>Type "help", "copyright", "credits" or "license" for more information.</a:t>
            </a:r>
          </a:p>
          <a:p>
            <a:pPr marL="0" indent="0">
              <a:buNone/>
            </a:pPr>
            <a:r>
              <a:rPr lang="en-US" altLang="zh-TW" dirty="0"/>
              <a:t>&gt;&gt;&gt; import base64</a:t>
            </a:r>
          </a:p>
          <a:p>
            <a:pPr marL="0" indent="0">
              <a:buNone/>
            </a:pPr>
            <a:r>
              <a:rPr lang="en-US" altLang="zh-TW" dirty="0"/>
              <a:t>&gt;&gt;&gt; base64.b64decode('QklUQ1RGe1M1IDAwMTQrODF9')</a:t>
            </a:r>
          </a:p>
          <a:p>
            <a:pPr marL="0" indent="0">
              <a:buNone/>
            </a:pPr>
            <a:r>
              <a:rPr lang="en-US" altLang="zh-TW" dirty="0"/>
              <a:t>'BITCTF{S5 0014+81}'</a:t>
            </a:r>
          </a:p>
          <a:p>
            <a:endParaRPr lang="zh-TW" altLang="en-US" dirty="0"/>
          </a:p>
        </p:txBody>
      </p:sp>
    </p:spTree>
    <p:extLst>
      <p:ext uri="{BB962C8B-B14F-4D97-AF65-F5344CB8AC3E}">
        <p14:creationId xmlns:p14="http://schemas.microsoft.com/office/powerpoint/2010/main" val="271919939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911707"/>
            <a:ext cx="12192000" cy="157076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2400" dirty="0">
                <a:solidFill>
                  <a:schemeClr val="bg1"/>
                </a:solidFill>
              </a:rPr>
              <a:t>sctf-2016-q1/forensic/banana-boy-20</a:t>
            </a:r>
            <a:r>
              <a:rPr lang="en-US" altLang="zh-TW" sz="2400" dirty="0" smtClean="0">
                <a:solidFill>
                  <a:schemeClr val="bg1"/>
                </a:solidFill>
              </a:rPr>
              <a:t>/</a:t>
            </a:r>
          </a:p>
          <a:p>
            <a:pPr algn="ctr"/>
            <a:r>
              <a:rPr lang="en-US" altLang="zh-TW" dirty="0">
                <a:solidFill>
                  <a:schemeClr val="bg1"/>
                </a:solidFill>
              </a:rPr>
              <a:t>https://github.com/ctfs/write-ups-2016/tree/master/sctf-2016-q1/forensic/banana-boy-20</a:t>
            </a:r>
            <a:endParaRPr lang="zh-TW" altLang="en-US" dirty="0">
              <a:solidFill>
                <a:schemeClr val="bg1"/>
              </a:solidFill>
            </a:endParaRPr>
          </a:p>
        </p:txBody>
      </p:sp>
      <p:sp>
        <p:nvSpPr>
          <p:cNvPr id="5" name="矩形 4"/>
          <p:cNvSpPr/>
          <p:nvPr/>
        </p:nvSpPr>
        <p:spPr>
          <a:xfrm>
            <a:off x="386686" y="2129909"/>
            <a:ext cx="1707712" cy="1323439"/>
          </a:xfrm>
          <a:prstGeom prst="rect">
            <a:avLst/>
          </a:prstGeom>
        </p:spPr>
        <p:txBody>
          <a:bodyPr wrap="none">
            <a:spAutoFit/>
          </a:bodyPr>
          <a:lstStyle/>
          <a:p>
            <a:r>
              <a:rPr lang="en-US" altLang="zh-TW" sz="8000" dirty="0">
                <a:solidFill>
                  <a:srgbClr val="00B0F0"/>
                </a:solidFill>
              </a:rPr>
              <a:t>CTF</a:t>
            </a:r>
            <a:endParaRPr lang="zh-TW" altLang="en-US" sz="8000" dirty="0">
              <a:solidFill>
                <a:srgbClr val="00B0F0"/>
              </a:solidFill>
            </a:endParaRPr>
          </a:p>
        </p:txBody>
      </p:sp>
      <p:sp>
        <p:nvSpPr>
          <p:cNvPr id="6" name="加號 5"/>
          <p:cNvSpPr/>
          <p:nvPr/>
        </p:nvSpPr>
        <p:spPr>
          <a:xfrm>
            <a:off x="1853514" y="2340511"/>
            <a:ext cx="700217" cy="700216"/>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1746421" y="5571499"/>
            <a:ext cx="8484973" cy="369332"/>
          </a:xfrm>
          <a:prstGeom prst="rect">
            <a:avLst/>
          </a:prstGeom>
        </p:spPr>
        <p:txBody>
          <a:bodyPr wrap="square">
            <a:spAutoFit/>
          </a:bodyPr>
          <a:lstStyle/>
          <a:p>
            <a:r>
              <a:rPr lang="en-US" altLang="zh-TW" dirty="0"/>
              <a:t>https://github.com/nbrisset/CTF/tree/master/sctf-2016-q1/challenges/banana-boy-20</a:t>
            </a:r>
            <a:endParaRPr lang="zh-TW" altLang="en-US" dirty="0"/>
          </a:p>
        </p:txBody>
      </p:sp>
      <p:sp>
        <p:nvSpPr>
          <p:cNvPr id="8" name="矩形 7"/>
          <p:cNvSpPr/>
          <p:nvPr/>
        </p:nvSpPr>
        <p:spPr>
          <a:xfrm>
            <a:off x="6627633" y="2129909"/>
            <a:ext cx="5411674" cy="369332"/>
          </a:xfrm>
          <a:prstGeom prst="rect">
            <a:avLst/>
          </a:prstGeom>
        </p:spPr>
        <p:txBody>
          <a:bodyPr wrap="none">
            <a:spAutoFit/>
          </a:bodyPr>
          <a:lstStyle/>
          <a:p>
            <a:r>
              <a:rPr lang="en-US" altLang="zh-TW" dirty="0"/>
              <a:t>http://blog.csdn.net/riba2534/article/details/70544076</a:t>
            </a:r>
            <a:endParaRPr lang="zh-TW" altLang="en-US" dirty="0"/>
          </a:p>
        </p:txBody>
      </p:sp>
      <p:pic>
        <p:nvPicPr>
          <p:cNvPr id="3" name="圖片 2"/>
          <p:cNvPicPr>
            <a:picLocks noChangeAspect="1"/>
          </p:cNvPicPr>
          <p:nvPr/>
        </p:nvPicPr>
        <p:blipFill>
          <a:blip r:embed="rId2"/>
          <a:stretch>
            <a:fillRect/>
          </a:stretch>
        </p:blipFill>
        <p:spPr>
          <a:xfrm>
            <a:off x="2733558" y="853227"/>
            <a:ext cx="3894075" cy="2922696"/>
          </a:xfrm>
          <a:prstGeom prst="rect">
            <a:avLst/>
          </a:prstGeom>
        </p:spPr>
      </p:pic>
    </p:spTree>
    <p:extLst>
      <p:ext uri="{BB962C8B-B14F-4D97-AF65-F5344CB8AC3E}">
        <p14:creationId xmlns:p14="http://schemas.microsoft.com/office/powerpoint/2010/main" val="199350660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347260"/>
            <a:ext cx="12192000" cy="1056374"/>
          </a:xfrm>
          <a:solidFill>
            <a:schemeClr val="accent4">
              <a:lumMod val="50000"/>
            </a:schemeClr>
          </a:solidFill>
        </p:spPr>
        <p:txBody>
          <a:bodyPr>
            <a:normAutofit/>
          </a:bodyPr>
          <a:lstStyle/>
          <a:p>
            <a:r>
              <a:rPr lang="zh-TW" altLang="en-US" b="1" dirty="0" smtClean="0">
                <a:solidFill>
                  <a:schemeClr val="bg1"/>
                </a:solidFill>
                <a:effectLst>
                  <a:outerShdw blurRad="38100" dist="38100" dir="2700000" algn="tl">
                    <a:srgbClr val="000000">
                      <a:alpha val="43137"/>
                    </a:srgbClr>
                  </a:outerShdw>
                </a:effectLst>
              </a:rPr>
              <a:t>檔案分離技術</a:t>
            </a:r>
            <a:r>
              <a:rPr lang="en-US" altLang="zh-TW" b="1" dirty="0" smtClean="0">
                <a:solidFill>
                  <a:schemeClr val="bg1"/>
                </a:solidFill>
                <a:effectLst>
                  <a:outerShdw blurRad="38100" dist="38100" dir="2700000" algn="tl">
                    <a:srgbClr val="000000">
                      <a:alpha val="43137"/>
                    </a:srgbClr>
                  </a:outerShdw>
                </a:effectLst>
              </a:rPr>
              <a:t>::</a:t>
            </a:r>
            <a:r>
              <a:rPr lang="en-US" altLang="zh-TW" b="1" dirty="0" err="1" smtClean="0">
                <a:solidFill>
                  <a:schemeClr val="bg1"/>
                </a:solidFill>
                <a:effectLst>
                  <a:outerShdw blurRad="38100" dist="38100" dir="2700000" algn="tl">
                    <a:srgbClr val="000000">
                      <a:alpha val="43137"/>
                    </a:srgbClr>
                  </a:outerShdw>
                </a:effectLst>
              </a:rPr>
              <a:t>dd</a:t>
            </a:r>
            <a:r>
              <a:rPr lang="en-US" altLang="zh-TW" b="1" dirty="0" smtClean="0">
                <a:solidFill>
                  <a:schemeClr val="bg1"/>
                </a:solidFill>
                <a:effectLst>
                  <a:outerShdw blurRad="38100" dist="38100" dir="2700000" algn="tl">
                    <a:srgbClr val="000000">
                      <a:alpha val="43137"/>
                    </a:srgbClr>
                  </a:outerShdw>
                </a:effectLst>
              </a:rPr>
              <a:t/>
            </a:r>
            <a:br>
              <a:rPr lang="en-US" altLang="zh-TW" b="1" dirty="0" smtClean="0">
                <a:solidFill>
                  <a:schemeClr val="bg1"/>
                </a:solidFill>
                <a:effectLst>
                  <a:outerShdw blurRad="38100" dist="38100" dir="2700000" algn="tl">
                    <a:srgbClr val="000000">
                      <a:alpha val="43137"/>
                    </a:srgbClr>
                  </a:outerShdw>
                </a:effectLst>
              </a:rPr>
            </a:br>
            <a:r>
              <a:rPr lang="en-US" altLang="zh-TW" sz="2400" b="1" dirty="0" smtClean="0">
                <a:solidFill>
                  <a:schemeClr val="bg1"/>
                </a:solidFill>
                <a:effectLst>
                  <a:outerShdw blurRad="38100" dist="38100" dir="2700000" algn="tl">
                    <a:srgbClr val="000000">
                      <a:alpha val="43137"/>
                    </a:srgbClr>
                  </a:outerShdw>
                </a:effectLst>
              </a:rPr>
              <a:t>https://en.wikipedia.org/wiki/Dd_(Unix)</a:t>
            </a:r>
            <a:endParaRPr lang="zh-TW" altLang="en-US" sz="2400" b="1" dirty="0">
              <a:solidFill>
                <a:schemeClr val="bg1"/>
              </a:solidFill>
              <a:effectLst>
                <a:outerShdw blurRad="38100" dist="38100" dir="2700000" algn="tl">
                  <a:srgbClr val="000000">
                    <a:alpha val="43137"/>
                  </a:srgbClr>
                </a:outerShdw>
              </a:effectLst>
            </a:endParaRPr>
          </a:p>
        </p:txBody>
      </p:sp>
      <p:sp>
        <p:nvSpPr>
          <p:cNvPr id="7" name="矩形 6"/>
          <p:cNvSpPr/>
          <p:nvPr/>
        </p:nvSpPr>
        <p:spPr>
          <a:xfrm>
            <a:off x="5140409" y="1944391"/>
            <a:ext cx="6300764" cy="461665"/>
          </a:xfrm>
          <a:prstGeom prst="rect">
            <a:avLst/>
          </a:prstGeom>
        </p:spPr>
        <p:txBody>
          <a:bodyPr wrap="none">
            <a:spAutoFit/>
          </a:bodyPr>
          <a:lstStyle/>
          <a:p>
            <a:r>
              <a:rPr lang="en-US" altLang="zh-TW" sz="2400" dirty="0" err="1" smtClean="0"/>
              <a:t>dd</a:t>
            </a:r>
            <a:r>
              <a:rPr lang="en-US" altLang="zh-TW" sz="2400" dirty="0" smtClean="0"/>
              <a:t> if=carter.jpg of=carter-1.jpg </a:t>
            </a:r>
            <a:r>
              <a:rPr lang="en-US" altLang="zh-TW" sz="2400" b="1" dirty="0" smtClean="0">
                <a:solidFill>
                  <a:srgbClr val="FF0000"/>
                </a:solidFill>
                <a:effectLst>
                  <a:outerShdw blurRad="38100" dist="38100" dir="2700000" algn="tl">
                    <a:srgbClr val="000000">
                      <a:alpha val="43137"/>
                    </a:srgbClr>
                  </a:outerShdw>
                </a:effectLst>
              </a:rPr>
              <a:t>skip=140147</a:t>
            </a:r>
            <a:r>
              <a:rPr lang="en-US" altLang="zh-TW" sz="2400" dirty="0" smtClean="0"/>
              <a:t> </a:t>
            </a:r>
            <a:r>
              <a:rPr lang="en-US" altLang="zh-TW" sz="2400" dirty="0" err="1" smtClean="0"/>
              <a:t>bs</a:t>
            </a:r>
            <a:r>
              <a:rPr lang="en-US" altLang="zh-TW" sz="2400" dirty="0" smtClean="0"/>
              <a:t>=1</a:t>
            </a:r>
            <a:endParaRPr lang="zh-TW" altLang="en-US" sz="2400" dirty="0"/>
          </a:p>
        </p:txBody>
      </p:sp>
      <p:pic>
        <p:nvPicPr>
          <p:cNvPr id="8" name="圖片 7"/>
          <p:cNvPicPr>
            <a:picLocks noChangeAspect="1"/>
          </p:cNvPicPr>
          <p:nvPr/>
        </p:nvPicPr>
        <p:blipFill>
          <a:blip r:embed="rId2"/>
          <a:stretch>
            <a:fillRect/>
          </a:stretch>
        </p:blipFill>
        <p:spPr>
          <a:xfrm>
            <a:off x="6845642" y="2543935"/>
            <a:ext cx="3303080" cy="2479477"/>
          </a:xfrm>
          <a:prstGeom prst="rect">
            <a:avLst/>
          </a:prstGeom>
        </p:spPr>
      </p:pic>
      <p:sp>
        <p:nvSpPr>
          <p:cNvPr id="9" name="矩形 8"/>
          <p:cNvSpPr/>
          <p:nvPr/>
        </p:nvSpPr>
        <p:spPr>
          <a:xfrm>
            <a:off x="6845642" y="5307242"/>
            <a:ext cx="4740283" cy="923330"/>
          </a:xfrm>
          <a:prstGeom prst="rect">
            <a:avLst/>
          </a:prstGeom>
        </p:spPr>
        <p:txBody>
          <a:bodyPr wrap="square">
            <a:spAutoFit/>
          </a:bodyPr>
          <a:lstStyle/>
          <a:p>
            <a:r>
              <a:rPr lang="en-US" altLang="zh-CN" dirty="0" smtClean="0"/>
              <a:t>if</a:t>
            </a:r>
            <a:r>
              <a:rPr lang="zh-CN" altLang="en-US" dirty="0" smtClean="0"/>
              <a:t>是指定輸入檔，</a:t>
            </a:r>
            <a:r>
              <a:rPr lang="en-US" altLang="zh-CN" dirty="0" smtClean="0"/>
              <a:t>of</a:t>
            </a:r>
            <a:r>
              <a:rPr lang="zh-CN" altLang="en-US" dirty="0" smtClean="0"/>
              <a:t>是指定輸出檔，</a:t>
            </a:r>
            <a:r>
              <a:rPr lang="en-US" altLang="zh-CN" dirty="0" smtClean="0"/>
              <a:t>skip</a:t>
            </a:r>
            <a:r>
              <a:rPr lang="zh-CN" altLang="en-US" dirty="0" smtClean="0"/>
              <a:t>是指定從輸入檔開頭跳過</a:t>
            </a:r>
            <a:r>
              <a:rPr lang="en-US" altLang="zh-CN" dirty="0" smtClean="0"/>
              <a:t>140147</a:t>
            </a:r>
            <a:r>
              <a:rPr lang="zh-CN" altLang="en-US" dirty="0" smtClean="0"/>
              <a:t>個塊後再開始複製，</a:t>
            </a:r>
            <a:r>
              <a:rPr lang="en-US" altLang="zh-CN" dirty="0" err="1" smtClean="0"/>
              <a:t>bs</a:t>
            </a:r>
            <a:r>
              <a:rPr lang="zh-CN" altLang="en-US" dirty="0" smtClean="0"/>
              <a:t>設置每次讀寫塊的大小為</a:t>
            </a:r>
            <a:r>
              <a:rPr lang="en-US" altLang="zh-CN" dirty="0" smtClean="0"/>
              <a:t>1</a:t>
            </a:r>
            <a:r>
              <a:rPr lang="zh-CN" altLang="en-US" dirty="0" smtClean="0"/>
              <a:t>位元組 。</a:t>
            </a:r>
            <a:endParaRPr lang="zh-TW" altLang="en-US" dirty="0"/>
          </a:p>
        </p:txBody>
      </p:sp>
      <p:sp>
        <p:nvSpPr>
          <p:cNvPr id="10" name="矩形 9"/>
          <p:cNvSpPr/>
          <p:nvPr/>
        </p:nvSpPr>
        <p:spPr>
          <a:xfrm>
            <a:off x="5489926" y="6295729"/>
            <a:ext cx="5411674" cy="369332"/>
          </a:xfrm>
          <a:prstGeom prst="rect">
            <a:avLst/>
          </a:prstGeom>
        </p:spPr>
        <p:txBody>
          <a:bodyPr wrap="none">
            <a:spAutoFit/>
          </a:bodyPr>
          <a:lstStyle/>
          <a:p>
            <a:r>
              <a:rPr lang="en-US" altLang="zh-TW" dirty="0" smtClean="0"/>
              <a:t>http://blog.csdn.net/riba2534/article/details/70544076</a:t>
            </a:r>
            <a:endParaRPr lang="zh-TW" altLang="en-US" dirty="0"/>
          </a:p>
        </p:txBody>
      </p:sp>
      <p:sp>
        <p:nvSpPr>
          <p:cNvPr id="11" name="矩形 10"/>
          <p:cNvSpPr/>
          <p:nvPr/>
        </p:nvSpPr>
        <p:spPr>
          <a:xfrm>
            <a:off x="181232" y="1964399"/>
            <a:ext cx="4127157" cy="646331"/>
          </a:xfrm>
          <a:prstGeom prst="rect">
            <a:avLst/>
          </a:prstGeom>
        </p:spPr>
        <p:txBody>
          <a:bodyPr wrap="square">
            <a:spAutoFit/>
          </a:bodyPr>
          <a:lstStyle/>
          <a:p>
            <a:r>
              <a:rPr lang="en-US" altLang="zh-TW" dirty="0" smtClean="0"/>
              <a:t>http://www.cnblogs.com/qq78292959/archive/2012/02/23/2364760.html</a:t>
            </a:r>
            <a:endParaRPr lang="zh-TW" altLang="en-US" dirty="0"/>
          </a:p>
        </p:txBody>
      </p:sp>
      <p:sp>
        <p:nvSpPr>
          <p:cNvPr id="3" name="內容版面配置區 2"/>
          <p:cNvSpPr>
            <a:spLocks noGrp="1"/>
          </p:cNvSpPr>
          <p:nvPr>
            <p:ph idx="1"/>
          </p:nvPr>
        </p:nvSpPr>
        <p:spPr>
          <a:xfrm>
            <a:off x="0" y="3364624"/>
            <a:ext cx="6325195" cy="3329474"/>
          </a:xfrm>
        </p:spPr>
        <p:txBody>
          <a:bodyPr>
            <a:normAutofit fontScale="55000" lnSpcReduction="20000"/>
          </a:bodyPr>
          <a:lstStyle/>
          <a:p>
            <a:pPr>
              <a:buFont typeface="Wingdings" panose="05000000000000000000" pitchFamily="2" charset="2"/>
              <a:buChar char="Ø"/>
            </a:pPr>
            <a:r>
              <a:rPr lang="en-US" altLang="zh-CN" b="1" dirty="0" smtClean="0">
                <a:solidFill>
                  <a:srgbClr val="FF0000"/>
                </a:solidFill>
                <a:effectLst>
                  <a:outerShdw blurRad="38100" dist="38100" dir="2700000" algn="tl">
                    <a:srgbClr val="000000">
                      <a:alpha val="43137"/>
                    </a:srgbClr>
                  </a:outerShdw>
                </a:effectLst>
              </a:rPr>
              <a:t>if=file #</a:t>
            </a:r>
            <a:r>
              <a:rPr lang="zh-CN" altLang="en-US" b="1" dirty="0" smtClean="0">
                <a:solidFill>
                  <a:srgbClr val="FF0000"/>
                </a:solidFill>
                <a:effectLst>
                  <a:outerShdw blurRad="38100" dist="38100" dir="2700000" algn="tl">
                    <a:srgbClr val="000000">
                      <a:alpha val="43137"/>
                    </a:srgbClr>
                  </a:outerShdw>
                </a:effectLst>
              </a:rPr>
              <a:t>輸入檔案名</a:t>
            </a:r>
            <a:r>
              <a:rPr lang="zh-TW" altLang="en-US" b="1" dirty="0" smtClean="0">
                <a:solidFill>
                  <a:srgbClr val="FF0000"/>
                </a:solidFill>
                <a:effectLst>
                  <a:outerShdw blurRad="38100" dist="38100" dir="2700000" algn="tl">
                    <a:srgbClr val="000000">
                      <a:alpha val="43137"/>
                    </a:srgbClr>
                  </a:outerShdw>
                </a:effectLst>
              </a:rPr>
              <a:t>稱</a:t>
            </a:r>
            <a:r>
              <a:rPr lang="zh-CN" altLang="en-US" b="1" dirty="0" smtClean="0">
                <a:solidFill>
                  <a:srgbClr val="FF0000"/>
                </a:solidFill>
                <a:effectLst>
                  <a:outerShdw blurRad="38100" dist="38100" dir="2700000" algn="tl">
                    <a:srgbClr val="000000">
                      <a:alpha val="43137"/>
                    </a:srgbClr>
                  </a:outerShdw>
                </a:effectLst>
              </a:rPr>
              <a:t>，預設為標準輸入。 </a:t>
            </a:r>
          </a:p>
          <a:p>
            <a:pPr>
              <a:buFont typeface="Wingdings" panose="05000000000000000000" pitchFamily="2" charset="2"/>
              <a:buChar char="Ø"/>
            </a:pPr>
            <a:r>
              <a:rPr lang="en-US" altLang="zh-CN" b="1" dirty="0" smtClean="0">
                <a:solidFill>
                  <a:srgbClr val="FF0000"/>
                </a:solidFill>
                <a:effectLst>
                  <a:outerShdw blurRad="38100" dist="38100" dir="2700000" algn="tl">
                    <a:srgbClr val="000000">
                      <a:alpha val="43137"/>
                    </a:srgbClr>
                  </a:outerShdw>
                </a:effectLst>
              </a:rPr>
              <a:t>of=file #</a:t>
            </a:r>
            <a:r>
              <a:rPr lang="zh-CN" altLang="en-US" b="1" dirty="0" smtClean="0">
                <a:solidFill>
                  <a:srgbClr val="FF0000"/>
                </a:solidFill>
                <a:effectLst>
                  <a:outerShdw blurRad="38100" dist="38100" dir="2700000" algn="tl">
                    <a:srgbClr val="000000">
                      <a:alpha val="43137"/>
                    </a:srgbClr>
                  </a:outerShdw>
                </a:effectLst>
              </a:rPr>
              <a:t>輸出檔案名</a:t>
            </a:r>
            <a:r>
              <a:rPr lang="zh-TW" altLang="en-US" b="1" dirty="0">
                <a:solidFill>
                  <a:srgbClr val="FF0000"/>
                </a:solidFill>
                <a:effectLst>
                  <a:outerShdw blurRad="38100" dist="38100" dir="2700000" algn="tl">
                    <a:srgbClr val="000000">
                      <a:alpha val="43137"/>
                    </a:srgbClr>
                  </a:outerShdw>
                </a:effectLst>
              </a:rPr>
              <a:t>稱</a:t>
            </a:r>
            <a:r>
              <a:rPr lang="zh-CN" altLang="en-US" b="1" dirty="0" smtClean="0">
                <a:solidFill>
                  <a:srgbClr val="FF0000"/>
                </a:solidFill>
                <a:effectLst>
                  <a:outerShdw blurRad="38100" dist="38100" dir="2700000" algn="tl">
                    <a:srgbClr val="000000">
                      <a:alpha val="43137"/>
                    </a:srgbClr>
                  </a:outerShdw>
                </a:effectLst>
              </a:rPr>
              <a:t>，預設為標準輸出。 </a:t>
            </a:r>
          </a:p>
          <a:p>
            <a:pPr>
              <a:buFont typeface="Wingdings" panose="05000000000000000000" pitchFamily="2" charset="2"/>
              <a:buChar char="Ø"/>
            </a:pPr>
            <a:r>
              <a:rPr lang="en-US" altLang="zh-CN" dirty="0" err="1" smtClean="0"/>
              <a:t>ibs</a:t>
            </a:r>
            <a:r>
              <a:rPr lang="en-US" altLang="zh-CN" dirty="0" smtClean="0"/>
              <a:t>=bytes #</a:t>
            </a:r>
            <a:r>
              <a:rPr lang="zh-CN" altLang="en-US" dirty="0" smtClean="0"/>
              <a:t>一次讀入 </a:t>
            </a:r>
            <a:r>
              <a:rPr lang="en-US" altLang="zh-CN" dirty="0" smtClean="0"/>
              <a:t>bytes </a:t>
            </a:r>
            <a:r>
              <a:rPr lang="zh-CN" altLang="en-US" dirty="0" smtClean="0"/>
              <a:t>個位元組</a:t>
            </a:r>
            <a:r>
              <a:rPr lang="en-US" altLang="zh-CN" dirty="0" smtClean="0"/>
              <a:t>(</a:t>
            </a:r>
            <a:r>
              <a:rPr lang="zh-CN" altLang="en-US" dirty="0" smtClean="0"/>
              <a:t>即一個塊大小為 </a:t>
            </a:r>
            <a:r>
              <a:rPr lang="en-US" altLang="zh-CN" dirty="0" smtClean="0"/>
              <a:t>bytes </a:t>
            </a:r>
            <a:r>
              <a:rPr lang="zh-CN" altLang="en-US" dirty="0" smtClean="0"/>
              <a:t>個位元組</a:t>
            </a:r>
            <a:r>
              <a:rPr lang="en-US" altLang="zh-CN" dirty="0" smtClean="0"/>
              <a:t>)</a:t>
            </a:r>
            <a:r>
              <a:rPr lang="zh-CN" altLang="en-US" dirty="0"/>
              <a:t>。 </a:t>
            </a:r>
          </a:p>
          <a:p>
            <a:pPr>
              <a:buFont typeface="Wingdings" panose="05000000000000000000" pitchFamily="2" charset="2"/>
              <a:buChar char="Ø"/>
            </a:pPr>
            <a:r>
              <a:rPr lang="en-US" altLang="zh-CN" dirty="0" err="1"/>
              <a:t>obs</a:t>
            </a:r>
            <a:r>
              <a:rPr lang="en-US" altLang="zh-CN" dirty="0"/>
              <a:t>=bytes </a:t>
            </a:r>
            <a:r>
              <a:rPr lang="en-US" altLang="zh-CN" dirty="0" smtClean="0"/>
              <a:t>#</a:t>
            </a:r>
            <a:r>
              <a:rPr lang="zh-CN" altLang="en-US" dirty="0" smtClean="0"/>
              <a:t>一次寫 </a:t>
            </a:r>
            <a:r>
              <a:rPr lang="en-US" altLang="zh-CN" dirty="0" smtClean="0"/>
              <a:t>bytes </a:t>
            </a:r>
            <a:r>
              <a:rPr lang="zh-CN" altLang="en-US" dirty="0" smtClean="0"/>
              <a:t>個位元組</a:t>
            </a:r>
            <a:r>
              <a:rPr lang="en-US" altLang="zh-CN" dirty="0" smtClean="0"/>
              <a:t>(</a:t>
            </a:r>
            <a:r>
              <a:rPr lang="zh-CN" altLang="en-US" dirty="0" smtClean="0"/>
              <a:t>即一個塊大小為 </a:t>
            </a:r>
            <a:r>
              <a:rPr lang="en-US" altLang="zh-CN" dirty="0" smtClean="0"/>
              <a:t>bytes </a:t>
            </a:r>
            <a:r>
              <a:rPr lang="zh-CN" altLang="en-US" dirty="0" smtClean="0"/>
              <a:t>個位元組</a:t>
            </a:r>
            <a:r>
              <a:rPr lang="en-US" altLang="zh-CN" dirty="0" smtClean="0"/>
              <a:t>)</a:t>
            </a:r>
            <a:r>
              <a:rPr lang="zh-CN" altLang="en-US" dirty="0"/>
              <a:t>。 </a:t>
            </a:r>
          </a:p>
          <a:p>
            <a:pPr>
              <a:buFont typeface="Wingdings" panose="05000000000000000000" pitchFamily="2" charset="2"/>
              <a:buChar char="Ø"/>
            </a:pPr>
            <a:r>
              <a:rPr lang="en-US" altLang="zh-CN" b="1" dirty="0" err="1">
                <a:solidFill>
                  <a:srgbClr val="FF0000"/>
                </a:solidFill>
                <a:effectLst>
                  <a:outerShdw blurRad="38100" dist="38100" dir="2700000" algn="tl">
                    <a:srgbClr val="000000">
                      <a:alpha val="43137"/>
                    </a:srgbClr>
                  </a:outerShdw>
                </a:effectLst>
              </a:rPr>
              <a:t>bs</a:t>
            </a:r>
            <a:r>
              <a:rPr lang="en-US" altLang="zh-CN" b="1" dirty="0">
                <a:solidFill>
                  <a:srgbClr val="FF0000"/>
                </a:solidFill>
                <a:effectLst>
                  <a:outerShdw blurRad="38100" dist="38100" dir="2700000" algn="tl">
                    <a:srgbClr val="000000">
                      <a:alpha val="43137"/>
                    </a:srgbClr>
                  </a:outerShdw>
                </a:effectLst>
              </a:rPr>
              <a:t>=bytes </a:t>
            </a:r>
            <a:r>
              <a:rPr lang="en-US" altLang="zh-CN" b="1" dirty="0" smtClean="0">
                <a:solidFill>
                  <a:srgbClr val="FF0000"/>
                </a:solidFill>
                <a:effectLst>
                  <a:outerShdw blurRad="38100" dist="38100" dir="2700000" algn="tl">
                    <a:srgbClr val="000000">
                      <a:alpha val="43137"/>
                    </a:srgbClr>
                  </a:outerShdw>
                </a:effectLst>
              </a:rPr>
              <a:t>#</a:t>
            </a:r>
            <a:r>
              <a:rPr lang="zh-CN" altLang="en-US" b="1" dirty="0" smtClean="0">
                <a:solidFill>
                  <a:srgbClr val="FF0000"/>
                </a:solidFill>
                <a:effectLst>
                  <a:outerShdw blurRad="38100" dist="38100" dir="2700000" algn="tl">
                    <a:srgbClr val="000000">
                      <a:alpha val="43137"/>
                    </a:srgbClr>
                  </a:outerShdw>
                </a:effectLst>
              </a:rPr>
              <a:t>同時設置讀寫塊的大小為 </a:t>
            </a:r>
            <a:r>
              <a:rPr lang="en-US" altLang="zh-CN" b="1" dirty="0" smtClean="0">
                <a:solidFill>
                  <a:srgbClr val="FF0000"/>
                </a:solidFill>
                <a:effectLst>
                  <a:outerShdw blurRad="38100" dist="38100" dir="2700000" algn="tl">
                    <a:srgbClr val="000000">
                      <a:alpha val="43137"/>
                    </a:srgbClr>
                  </a:outerShdw>
                </a:effectLst>
              </a:rPr>
              <a:t>bytes </a:t>
            </a:r>
            <a:r>
              <a:rPr lang="zh-CN" altLang="en-US" b="1" dirty="0">
                <a:solidFill>
                  <a:srgbClr val="FF0000"/>
                </a:solidFill>
                <a:effectLst>
                  <a:outerShdw blurRad="38100" dist="38100" dir="2700000" algn="tl">
                    <a:srgbClr val="000000">
                      <a:alpha val="43137"/>
                    </a:srgbClr>
                  </a:outerShdw>
                </a:effectLst>
              </a:rPr>
              <a:t>，可代替 </a:t>
            </a:r>
            <a:r>
              <a:rPr lang="en-US" altLang="zh-CN" b="1" dirty="0" err="1">
                <a:solidFill>
                  <a:srgbClr val="FF0000"/>
                </a:solidFill>
                <a:effectLst>
                  <a:outerShdw blurRad="38100" dist="38100" dir="2700000" algn="tl">
                    <a:srgbClr val="000000">
                      <a:alpha val="43137"/>
                    </a:srgbClr>
                  </a:outerShdw>
                </a:effectLst>
              </a:rPr>
              <a:t>ibs</a:t>
            </a:r>
            <a:r>
              <a:rPr lang="en-US" altLang="zh-CN" b="1" dirty="0">
                <a:solidFill>
                  <a:srgbClr val="FF0000"/>
                </a:solidFill>
                <a:effectLst>
                  <a:outerShdw blurRad="38100" dist="38100" dir="2700000" algn="tl">
                    <a:srgbClr val="000000">
                      <a:alpha val="43137"/>
                    </a:srgbClr>
                  </a:outerShdw>
                </a:effectLst>
              </a:rPr>
              <a:t> </a:t>
            </a:r>
            <a:r>
              <a:rPr lang="zh-CN" altLang="en-US" b="1" dirty="0">
                <a:solidFill>
                  <a:srgbClr val="FF0000"/>
                </a:solidFill>
                <a:effectLst>
                  <a:outerShdw blurRad="38100" dist="38100" dir="2700000" algn="tl">
                    <a:srgbClr val="000000">
                      <a:alpha val="43137"/>
                    </a:srgbClr>
                  </a:outerShdw>
                </a:effectLst>
              </a:rPr>
              <a:t>和 </a:t>
            </a:r>
            <a:r>
              <a:rPr lang="en-US" altLang="zh-CN" b="1" dirty="0" err="1">
                <a:solidFill>
                  <a:srgbClr val="FF0000"/>
                </a:solidFill>
                <a:effectLst>
                  <a:outerShdw blurRad="38100" dist="38100" dir="2700000" algn="tl">
                    <a:srgbClr val="000000">
                      <a:alpha val="43137"/>
                    </a:srgbClr>
                  </a:outerShdw>
                </a:effectLst>
              </a:rPr>
              <a:t>obs</a:t>
            </a:r>
            <a:r>
              <a:rPr lang="en-US" altLang="zh-CN" b="1" dirty="0">
                <a:solidFill>
                  <a:srgbClr val="FF0000"/>
                </a:solidFill>
                <a:effectLst>
                  <a:outerShdw blurRad="38100" dist="38100" dir="2700000" algn="tl">
                    <a:srgbClr val="000000">
                      <a:alpha val="43137"/>
                    </a:srgbClr>
                  </a:outerShdw>
                </a:effectLst>
              </a:rPr>
              <a:t> </a:t>
            </a:r>
            <a:r>
              <a:rPr lang="zh-CN" altLang="en-US" b="1" dirty="0">
                <a:solidFill>
                  <a:srgbClr val="FF0000"/>
                </a:solidFill>
                <a:effectLst>
                  <a:outerShdw blurRad="38100" dist="38100" dir="2700000" algn="tl">
                    <a:srgbClr val="000000">
                      <a:alpha val="43137"/>
                    </a:srgbClr>
                  </a:outerShdw>
                </a:effectLst>
              </a:rPr>
              <a:t>。 </a:t>
            </a:r>
          </a:p>
          <a:p>
            <a:pPr>
              <a:buFont typeface="Wingdings" panose="05000000000000000000" pitchFamily="2" charset="2"/>
              <a:buChar char="Ø"/>
            </a:pPr>
            <a:r>
              <a:rPr lang="en-US" altLang="zh-CN" dirty="0" err="1"/>
              <a:t>cbs</a:t>
            </a:r>
            <a:r>
              <a:rPr lang="en-US" altLang="zh-CN" dirty="0"/>
              <a:t>=bytes </a:t>
            </a:r>
            <a:r>
              <a:rPr lang="en-US" altLang="zh-CN" dirty="0" smtClean="0"/>
              <a:t>#</a:t>
            </a:r>
            <a:r>
              <a:rPr lang="zh-CN" altLang="en-US" dirty="0" smtClean="0"/>
              <a:t>一次轉換 </a:t>
            </a:r>
            <a:r>
              <a:rPr lang="en-US" altLang="zh-CN" dirty="0" smtClean="0"/>
              <a:t>bytes </a:t>
            </a:r>
            <a:r>
              <a:rPr lang="zh-CN" altLang="en-US" dirty="0" smtClean="0"/>
              <a:t>個位元組，即轉換緩衝區大小。 </a:t>
            </a:r>
          </a:p>
          <a:p>
            <a:pPr>
              <a:buFont typeface="Wingdings" panose="05000000000000000000" pitchFamily="2" charset="2"/>
              <a:buChar char="Ø"/>
            </a:pPr>
            <a:r>
              <a:rPr lang="en-US" altLang="zh-CN" b="1" dirty="0" smtClean="0">
                <a:solidFill>
                  <a:srgbClr val="FF0000"/>
                </a:solidFill>
                <a:effectLst>
                  <a:outerShdw blurRad="38100" dist="38100" dir="2700000" algn="tl">
                    <a:srgbClr val="000000">
                      <a:alpha val="43137"/>
                    </a:srgbClr>
                  </a:outerShdw>
                </a:effectLst>
              </a:rPr>
              <a:t>skip=blocks #</a:t>
            </a:r>
            <a:r>
              <a:rPr lang="zh-CN" altLang="en-US" b="1" dirty="0" smtClean="0">
                <a:solidFill>
                  <a:srgbClr val="FF0000"/>
                </a:solidFill>
                <a:effectLst>
                  <a:outerShdw blurRad="38100" dist="38100" dir="2700000" algn="tl">
                    <a:srgbClr val="000000">
                      <a:alpha val="43137"/>
                    </a:srgbClr>
                  </a:outerShdw>
                </a:effectLst>
              </a:rPr>
              <a:t>從輸入檔開頭跳過 </a:t>
            </a:r>
            <a:r>
              <a:rPr lang="en-US" altLang="zh-CN" b="1" dirty="0" smtClean="0">
                <a:solidFill>
                  <a:srgbClr val="FF0000"/>
                </a:solidFill>
                <a:effectLst>
                  <a:outerShdw blurRad="38100" dist="38100" dir="2700000" algn="tl">
                    <a:srgbClr val="000000">
                      <a:alpha val="43137"/>
                    </a:srgbClr>
                  </a:outerShdw>
                </a:effectLst>
              </a:rPr>
              <a:t>blocks </a:t>
            </a:r>
            <a:r>
              <a:rPr lang="zh-CN" altLang="en-US" b="1" dirty="0" smtClean="0">
                <a:solidFill>
                  <a:srgbClr val="FF0000"/>
                </a:solidFill>
                <a:effectLst>
                  <a:outerShdw blurRad="38100" dist="38100" dir="2700000" algn="tl">
                    <a:srgbClr val="000000">
                      <a:alpha val="43137"/>
                    </a:srgbClr>
                  </a:outerShdw>
                </a:effectLst>
              </a:rPr>
              <a:t>個塊後再開始複製。 </a:t>
            </a:r>
          </a:p>
          <a:p>
            <a:pPr>
              <a:buFont typeface="Wingdings" panose="05000000000000000000" pitchFamily="2" charset="2"/>
              <a:buChar char="Ø"/>
            </a:pPr>
            <a:r>
              <a:rPr lang="en-US" altLang="zh-CN" dirty="0" smtClean="0"/>
              <a:t>seek=blocks #</a:t>
            </a:r>
            <a:r>
              <a:rPr lang="zh-CN" altLang="en-US" dirty="0" smtClean="0"/>
              <a:t>從輸出檔開頭跳過 </a:t>
            </a:r>
            <a:r>
              <a:rPr lang="en-US" altLang="zh-CN" dirty="0" smtClean="0"/>
              <a:t>blocks </a:t>
            </a:r>
            <a:r>
              <a:rPr lang="zh-CN" altLang="en-US" dirty="0" smtClean="0"/>
              <a:t>個塊後再開始複製。</a:t>
            </a:r>
            <a:r>
              <a:rPr lang="en-US" altLang="zh-CN" dirty="0" smtClean="0"/>
              <a:t>(</a:t>
            </a:r>
            <a:r>
              <a:rPr lang="zh-CN" altLang="en-US" dirty="0" smtClean="0"/>
              <a:t>通常只有當輸出檔是磁片或磁帶時才有效</a:t>
            </a:r>
            <a:r>
              <a:rPr lang="en-US" altLang="zh-CN" dirty="0" smtClean="0"/>
              <a:t>)</a:t>
            </a:r>
            <a:r>
              <a:rPr lang="zh-CN" altLang="en-US" dirty="0"/>
              <a:t>。 </a:t>
            </a:r>
          </a:p>
          <a:p>
            <a:pPr>
              <a:buFont typeface="Wingdings" panose="05000000000000000000" pitchFamily="2" charset="2"/>
              <a:buChar char="Ø"/>
            </a:pPr>
            <a:r>
              <a:rPr lang="en-US" altLang="zh-CN" dirty="0"/>
              <a:t>count=blocks </a:t>
            </a:r>
            <a:endParaRPr lang="en-US" altLang="zh-CN" dirty="0" smtClean="0"/>
          </a:p>
          <a:p>
            <a:pPr marL="0" indent="0">
              <a:buNone/>
            </a:pPr>
            <a:r>
              <a:rPr lang="zh-TW" altLang="en-US" dirty="0"/>
              <a:t> </a:t>
            </a:r>
            <a:r>
              <a:rPr lang="zh-TW" altLang="en-US" dirty="0" smtClean="0"/>
              <a:t>      </a:t>
            </a:r>
            <a:r>
              <a:rPr lang="en-US" altLang="zh-CN" dirty="0" smtClean="0"/>
              <a:t>#</a:t>
            </a:r>
            <a:r>
              <a:rPr lang="zh-CN" altLang="en-US" dirty="0" smtClean="0"/>
              <a:t>僅拷貝 </a:t>
            </a:r>
            <a:r>
              <a:rPr lang="en-US" altLang="zh-CN" dirty="0" smtClean="0"/>
              <a:t>blocks </a:t>
            </a:r>
            <a:r>
              <a:rPr lang="zh-CN" altLang="en-US" dirty="0" smtClean="0"/>
              <a:t>個塊，塊大小等於 </a:t>
            </a:r>
            <a:r>
              <a:rPr lang="en-US" altLang="zh-CN" dirty="0" err="1" smtClean="0"/>
              <a:t>ibs</a:t>
            </a:r>
            <a:r>
              <a:rPr lang="en-US" altLang="zh-CN" dirty="0" smtClean="0"/>
              <a:t> </a:t>
            </a:r>
            <a:r>
              <a:rPr lang="zh-CN" altLang="en-US" dirty="0" smtClean="0"/>
              <a:t>指定的位元組數。 </a:t>
            </a:r>
          </a:p>
          <a:p>
            <a:pPr>
              <a:buFont typeface="Wingdings" panose="05000000000000000000" pitchFamily="2" charset="2"/>
              <a:buChar char="Ø"/>
            </a:pPr>
            <a:r>
              <a:rPr lang="en-US" altLang="zh-CN" dirty="0" smtClean="0"/>
              <a:t>conv=conversion</a:t>
            </a:r>
            <a:r>
              <a:rPr lang="en-US" altLang="zh-CN" dirty="0"/>
              <a:t>[,conversion...] </a:t>
            </a:r>
            <a:r>
              <a:rPr lang="en-US" altLang="zh-CN" dirty="0" smtClean="0"/>
              <a:t>#</a:t>
            </a:r>
            <a:r>
              <a:rPr lang="zh-CN" altLang="en-US" dirty="0" smtClean="0"/>
              <a:t>用指定的參數轉換檔。</a:t>
            </a:r>
          </a:p>
        </p:txBody>
      </p:sp>
      <p:sp>
        <p:nvSpPr>
          <p:cNvPr id="4" name="矩形 3"/>
          <p:cNvSpPr/>
          <p:nvPr/>
        </p:nvSpPr>
        <p:spPr>
          <a:xfrm>
            <a:off x="59131" y="2833800"/>
            <a:ext cx="5723831" cy="369332"/>
          </a:xfrm>
          <a:prstGeom prst="rect">
            <a:avLst/>
          </a:prstGeom>
          <a:solidFill>
            <a:schemeClr val="accent6">
              <a:lumMod val="20000"/>
              <a:lumOff val="80000"/>
            </a:schemeClr>
          </a:solidFill>
        </p:spPr>
        <p:txBody>
          <a:bodyPr wrap="square">
            <a:spAutoFit/>
          </a:bodyPr>
          <a:lstStyle/>
          <a:p>
            <a:r>
              <a:rPr lang="en-US" altLang="zh-CN" dirty="0" err="1"/>
              <a:t>dd</a:t>
            </a:r>
            <a:r>
              <a:rPr lang="en-US" altLang="zh-CN" dirty="0"/>
              <a:t> </a:t>
            </a:r>
            <a:r>
              <a:rPr lang="zh-CN" altLang="en-US" dirty="0"/>
              <a:t>的</a:t>
            </a:r>
            <a:r>
              <a:rPr lang="zh-CN" altLang="en-US" dirty="0" smtClean="0"/>
              <a:t>主要</a:t>
            </a:r>
            <a:r>
              <a:rPr lang="zh-TW" altLang="en-US" dirty="0"/>
              <a:t>參數</a:t>
            </a:r>
            <a:r>
              <a:rPr lang="zh-CN" altLang="en-US" dirty="0" smtClean="0"/>
              <a:t>：</a:t>
            </a:r>
            <a:endParaRPr lang="zh-CN" altLang="en-US" dirty="0"/>
          </a:p>
        </p:txBody>
      </p:sp>
    </p:spTree>
    <p:extLst>
      <p:ext uri="{BB962C8B-B14F-4D97-AF65-F5344CB8AC3E}">
        <p14:creationId xmlns:p14="http://schemas.microsoft.com/office/powerpoint/2010/main" val="136124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0" y="634314"/>
            <a:ext cx="12192000" cy="1056374"/>
          </a:xfrm>
          <a:solidFill>
            <a:schemeClr val="accent4">
              <a:lumMod val="50000"/>
            </a:schemeClr>
          </a:solidFill>
        </p:spPr>
        <p:txBody>
          <a:bodyPr>
            <a:normAutofit/>
          </a:bodyPr>
          <a:lstStyle/>
          <a:p>
            <a:r>
              <a:rPr lang="zh-TW" altLang="en-US" b="1" dirty="0" smtClean="0">
                <a:solidFill>
                  <a:schemeClr val="bg1"/>
                </a:solidFill>
                <a:effectLst>
                  <a:outerShdw blurRad="38100" dist="38100" dir="2700000" algn="tl">
                    <a:srgbClr val="000000">
                      <a:alpha val="43137"/>
                    </a:srgbClr>
                  </a:outerShdw>
                </a:effectLst>
              </a:rPr>
              <a:t>檔案分離技術</a:t>
            </a:r>
            <a:r>
              <a:rPr lang="en-US" altLang="zh-TW" b="1" dirty="0" smtClean="0">
                <a:solidFill>
                  <a:schemeClr val="bg1"/>
                </a:solidFill>
                <a:effectLst>
                  <a:outerShdw blurRad="38100" dist="38100" dir="2700000" algn="tl">
                    <a:srgbClr val="000000">
                      <a:alpha val="43137"/>
                    </a:srgbClr>
                  </a:outerShdw>
                </a:effectLst>
              </a:rPr>
              <a:t>::foremost</a:t>
            </a:r>
            <a:br>
              <a:rPr lang="en-US" altLang="zh-TW" b="1" dirty="0" smtClean="0">
                <a:solidFill>
                  <a:schemeClr val="bg1"/>
                </a:solidFill>
                <a:effectLst>
                  <a:outerShdw blurRad="38100" dist="38100" dir="2700000" algn="tl">
                    <a:srgbClr val="000000">
                      <a:alpha val="43137"/>
                    </a:srgbClr>
                  </a:outerShdw>
                </a:effectLst>
              </a:rPr>
            </a:br>
            <a:r>
              <a:rPr lang="en-US" altLang="zh-TW" sz="2400" b="1" dirty="0" smtClean="0">
                <a:solidFill>
                  <a:schemeClr val="bg1"/>
                </a:solidFill>
                <a:effectLst>
                  <a:outerShdw blurRad="38100" dist="38100" dir="2700000" algn="tl">
                    <a:srgbClr val="000000">
                      <a:alpha val="43137"/>
                    </a:srgbClr>
                  </a:outerShdw>
                </a:effectLst>
              </a:rPr>
              <a:t>http://blog.csdn.net/riba2534/article/details/70544076</a:t>
            </a:r>
            <a:endParaRPr lang="zh-TW" altLang="en-US" sz="2400" b="1" dirty="0">
              <a:solidFill>
                <a:schemeClr val="bg1"/>
              </a:solidFill>
              <a:effectLst>
                <a:outerShdw blurRad="38100" dist="38100" dir="2700000" algn="tl">
                  <a:srgbClr val="000000">
                    <a:alpha val="43137"/>
                  </a:srgbClr>
                </a:outerShdw>
              </a:effectLst>
            </a:endParaRPr>
          </a:p>
        </p:txBody>
      </p:sp>
      <p:pic>
        <p:nvPicPr>
          <p:cNvPr id="8" name="圖片 7"/>
          <p:cNvPicPr>
            <a:picLocks noChangeAspect="1"/>
          </p:cNvPicPr>
          <p:nvPr/>
        </p:nvPicPr>
        <p:blipFill>
          <a:blip r:embed="rId2"/>
          <a:stretch>
            <a:fillRect/>
          </a:stretch>
        </p:blipFill>
        <p:spPr>
          <a:xfrm>
            <a:off x="5708822" y="2048498"/>
            <a:ext cx="5545590" cy="4162831"/>
          </a:xfrm>
          <a:prstGeom prst="rect">
            <a:avLst/>
          </a:prstGeom>
        </p:spPr>
      </p:pic>
      <p:sp>
        <p:nvSpPr>
          <p:cNvPr id="4" name="矩形 3"/>
          <p:cNvSpPr/>
          <p:nvPr/>
        </p:nvSpPr>
        <p:spPr>
          <a:xfrm>
            <a:off x="172993" y="1834315"/>
            <a:ext cx="4777948" cy="4893647"/>
          </a:xfrm>
          <a:prstGeom prst="rect">
            <a:avLst/>
          </a:prstGeom>
        </p:spPr>
        <p:txBody>
          <a:bodyPr wrap="square">
            <a:spAutoFit/>
          </a:bodyPr>
          <a:lstStyle/>
          <a:p>
            <a:r>
              <a:rPr lang="en-US" altLang="zh-TW" sz="2400" dirty="0" smtClean="0"/>
              <a:t>foremost</a:t>
            </a:r>
            <a:r>
              <a:rPr lang="zh-TW" altLang="en-US" sz="2400" dirty="0" smtClean="0"/>
              <a:t>是一個基於檔檔頭和尾部資訊以及檔的內建資料結構恢復檔的命令列工具</a:t>
            </a:r>
            <a:endParaRPr lang="en-US" altLang="zh-TW" sz="2400" dirty="0" smtClean="0"/>
          </a:p>
          <a:p>
            <a:endParaRPr lang="en-US" altLang="zh-TW" sz="2400" dirty="0"/>
          </a:p>
          <a:p>
            <a:r>
              <a:rPr lang="en-US" altLang="zh-TW" sz="2400" dirty="0" smtClean="0"/>
              <a:t>[1]Linux</a:t>
            </a:r>
            <a:r>
              <a:rPr lang="zh-TW" altLang="en-US" sz="2400" dirty="0" smtClean="0"/>
              <a:t>安裝：</a:t>
            </a:r>
          </a:p>
          <a:p>
            <a:r>
              <a:rPr lang="en-US" altLang="zh-TW" sz="2400" dirty="0" smtClean="0"/>
              <a:t> </a:t>
            </a:r>
            <a:r>
              <a:rPr lang="zh-TW" altLang="en-US" sz="2400" dirty="0" smtClean="0"/>
              <a:t>   </a:t>
            </a:r>
            <a:r>
              <a:rPr lang="en-US" altLang="zh-TW" sz="2400" dirty="0" smtClean="0"/>
              <a:t>apt-get install foremost</a:t>
            </a:r>
          </a:p>
          <a:p>
            <a:endParaRPr lang="en-US" altLang="zh-TW" sz="2400" dirty="0" smtClean="0"/>
          </a:p>
          <a:p>
            <a:r>
              <a:rPr lang="en-US" altLang="zh-TW" sz="2400" dirty="0" smtClean="0"/>
              <a:t>[2]</a:t>
            </a:r>
            <a:r>
              <a:rPr lang="zh-TW" altLang="en-US" sz="2400" dirty="0" smtClean="0"/>
              <a:t>查看使用方式</a:t>
            </a:r>
            <a:endParaRPr lang="en-US" altLang="zh-TW" sz="2400" dirty="0" smtClean="0"/>
          </a:p>
          <a:p>
            <a:r>
              <a:rPr lang="zh-TW" altLang="en-US" sz="2400" dirty="0"/>
              <a:t> </a:t>
            </a:r>
            <a:r>
              <a:rPr lang="zh-TW" altLang="en-US" sz="2400" dirty="0" smtClean="0"/>
              <a:t>   </a:t>
            </a:r>
            <a:r>
              <a:rPr lang="en-US" altLang="zh-TW" sz="2400" dirty="0" smtClean="0"/>
              <a:t>foremost -help</a:t>
            </a:r>
            <a:endParaRPr lang="zh-TW" altLang="en-US" sz="2400" dirty="0" smtClean="0"/>
          </a:p>
          <a:p>
            <a:endParaRPr lang="en-US" altLang="zh-TW" sz="2400" dirty="0"/>
          </a:p>
          <a:p>
            <a:r>
              <a:rPr lang="en-US" altLang="zh-TW" sz="2400" dirty="0" smtClean="0"/>
              <a:t>[</a:t>
            </a:r>
            <a:r>
              <a:rPr lang="en-US" altLang="zh-TW" sz="2400" b="1" dirty="0" smtClean="0">
                <a:effectLst>
                  <a:outerShdw blurRad="38100" dist="38100" dir="2700000" algn="tl">
                    <a:srgbClr val="000000">
                      <a:alpha val="43137"/>
                    </a:srgbClr>
                  </a:outerShdw>
                </a:effectLst>
              </a:rPr>
              <a:t>3]</a:t>
            </a:r>
            <a:r>
              <a:rPr lang="zh-TW" altLang="en-US" sz="2400" b="1" dirty="0" smtClean="0">
                <a:effectLst>
                  <a:outerShdw blurRad="38100" dist="38100" dir="2700000" algn="tl">
                    <a:srgbClr val="000000">
                      <a:alpha val="43137"/>
                    </a:srgbClr>
                  </a:outerShdw>
                </a:effectLst>
              </a:rPr>
              <a:t>檔案分離</a:t>
            </a:r>
            <a:endParaRPr lang="en-US" altLang="zh-TW" sz="2400" b="1" dirty="0" smtClean="0">
              <a:effectLst>
                <a:outerShdw blurRad="38100" dist="38100" dir="2700000" algn="tl">
                  <a:srgbClr val="000000">
                    <a:alpha val="43137"/>
                  </a:srgbClr>
                </a:outerShdw>
              </a:effectLst>
            </a:endParaRPr>
          </a:p>
          <a:p>
            <a:r>
              <a:rPr lang="en-US" altLang="zh-TW" sz="2400" dirty="0"/>
              <a:t> </a:t>
            </a:r>
            <a:r>
              <a:rPr lang="en-US" altLang="zh-TW" sz="2400" dirty="0" smtClean="0"/>
              <a:t>  foremost carter.jpg</a:t>
            </a:r>
          </a:p>
          <a:p>
            <a:endParaRPr lang="en-US" altLang="zh-TW" sz="2400" dirty="0" smtClean="0"/>
          </a:p>
        </p:txBody>
      </p:sp>
      <p:sp>
        <p:nvSpPr>
          <p:cNvPr id="5" name="矩形 4"/>
          <p:cNvSpPr/>
          <p:nvPr/>
        </p:nvSpPr>
        <p:spPr>
          <a:xfrm>
            <a:off x="1112743" y="6358630"/>
            <a:ext cx="4446217" cy="369332"/>
          </a:xfrm>
          <a:prstGeom prst="rect">
            <a:avLst/>
          </a:prstGeom>
        </p:spPr>
        <p:txBody>
          <a:bodyPr wrap="none">
            <a:spAutoFit/>
          </a:bodyPr>
          <a:lstStyle/>
          <a:p>
            <a:r>
              <a:rPr lang="en-US" altLang="zh-TW" dirty="0" smtClean="0"/>
              <a:t>foremost</a:t>
            </a:r>
            <a:r>
              <a:rPr lang="zh-TW" altLang="en-US" dirty="0" smtClean="0"/>
              <a:t>會自動生成</a:t>
            </a:r>
            <a:r>
              <a:rPr lang="en-US" altLang="zh-TW" dirty="0" smtClean="0"/>
              <a:t>output</a:t>
            </a:r>
            <a:r>
              <a:rPr lang="zh-TW" altLang="en-US" dirty="0" smtClean="0"/>
              <a:t>目錄存放分離檔</a:t>
            </a:r>
            <a:endParaRPr lang="zh-TW" altLang="en-US" dirty="0"/>
          </a:p>
        </p:txBody>
      </p:sp>
    </p:spTree>
    <p:extLst>
      <p:ext uri="{BB962C8B-B14F-4D97-AF65-F5344CB8AC3E}">
        <p14:creationId xmlns:p14="http://schemas.microsoft.com/office/powerpoint/2010/main" val="173772841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3847070"/>
            <a:ext cx="12192000" cy="1787611"/>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800" dirty="0">
                <a:solidFill>
                  <a:schemeClr val="bg1"/>
                </a:solidFill>
              </a:rPr>
              <a:t>abctf-2016/forensic/gz-30</a:t>
            </a:r>
            <a:endParaRPr lang="zh-TW" altLang="en-US" sz="4800" dirty="0">
              <a:solidFill>
                <a:schemeClr val="bg1"/>
              </a:solidFill>
            </a:endParaRPr>
          </a:p>
        </p:txBody>
      </p:sp>
      <p:sp>
        <p:nvSpPr>
          <p:cNvPr id="6" name="矩形 5"/>
          <p:cNvSpPr/>
          <p:nvPr/>
        </p:nvSpPr>
        <p:spPr>
          <a:xfrm>
            <a:off x="386686" y="2129909"/>
            <a:ext cx="1707712" cy="1323439"/>
          </a:xfrm>
          <a:prstGeom prst="rect">
            <a:avLst/>
          </a:prstGeom>
        </p:spPr>
        <p:txBody>
          <a:bodyPr wrap="none">
            <a:spAutoFit/>
          </a:bodyPr>
          <a:lstStyle/>
          <a:p>
            <a:r>
              <a:rPr lang="en-US" altLang="zh-TW" sz="8000" dirty="0">
                <a:solidFill>
                  <a:srgbClr val="00B0F0"/>
                </a:solidFill>
              </a:rPr>
              <a:t>CTF</a:t>
            </a:r>
            <a:endParaRPr lang="zh-TW" altLang="en-US" sz="8000" dirty="0">
              <a:solidFill>
                <a:srgbClr val="00B0F0"/>
              </a:solidFill>
            </a:endParaRPr>
          </a:p>
        </p:txBody>
      </p:sp>
      <p:sp>
        <p:nvSpPr>
          <p:cNvPr id="7" name="加號 6"/>
          <p:cNvSpPr/>
          <p:nvPr/>
        </p:nvSpPr>
        <p:spPr>
          <a:xfrm>
            <a:off x="1853514" y="2340511"/>
            <a:ext cx="700217" cy="700216"/>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矩形 1"/>
          <p:cNvSpPr/>
          <p:nvPr/>
        </p:nvSpPr>
        <p:spPr>
          <a:xfrm>
            <a:off x="3097183" y="3040727"/>
            <a:ext cx="870751" cy="646331"/>
          </a:xfrm>
          <a:prstGeom prst="rect">
            <a:avLst/>
          </a:prstGeom>
        </p:spPr>
        <p:txBody>
          <a:bodyPr wrap="none">
            <a:spAutoFit/>
          </a:bodyPr>
          <a:lstStyle/>
          <a:p>
            <a:r>
              <a:rPr lang="en-US" altLang="zh-TW" sz="3600" dirty="0" smtClean="0"/>
              <a:t>flag</a:t>
            </a:r>
            <a:endParaRPr lang="zh-TW" altLang="en-US" sz="3600" dirty="0"/>
          </a:p>
        </p:txBody>
      </p:sp>
    </p:spTree>
    <p:extLst>
      <p:ext uri="{BB962C8B-B14F-4D97-AF65-F5344CB8AC3E}">
        <p14:creationId xmlns:p14="http://schemas.microsoft.com/office/powerpoint/2010/main" val="26133617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p:cNvPicPr>
            <a:picLocks noGrp="1" noChangeAspect="1"/>
          </p:cNvPicPr>
          <p:nvPr>
            <p:ph sz="half" idx="1"/>
          </p:nvPr>
        </p:nvPicPr>
        <p:blipFill rotWithShape="1">
          <a:blip r:embed="rId2"/>
          <a:srcRect l="10000" r="9999"/>
          <a:stretch/>
        </p:blipFill>
        <p:spPr>
          <a:xfrm>
            <a:off x="3578820" y="1673364"/>
            <a:ext cx="3225634" cy="4374377"/>
          </a:xfrm>
          <a:prstGeom prst="rect">
            <a:avLst/>
          </a:prstGeom>
        </p:spPr>
      </p:pic>
      <p:pic>
        <p:nvPicPr>
          <p:cNvPr id="6" name="內容版面配置區 5"/>
          <p:cNvPicPr>
            <a:picLocks noGrp="1" noChangeAspect="1"/>
          </p:cNvPicPr>
          <p:nvPr>
            <p:ph sz="half" idx="2"/>
          </p:nvPr>
        </p:nvPicPr>
        <p:blipFill>
          <a:blip r:embed="rId3"/>
          <a:stretch>
            <a:fillRect/>
          </a:stretch>
        </p:blipFill>
        <p:spPr>
          <a:xfrm>
            <a:off x="401253" y="1509068"/>
            <a:ext cx="3031986" cy="4702970"/>
          </a:xfrm>
          <a:prstGeom prst="rect">
            <a:avLst/>
          </a:prstGeom>
        </p:spPr>
      </p:pic>
      <p:sp>
        <p:nvSpPr>
          <p:cNvPr id="2" name="矩形 1"/>
          <p:cNvSpPr/>
          <p:nvPr/>
        </p:nvSpPr>
        <p:spPr>
          <a:xfrm>
            <a:off x="0" y="451707"/>
            <a:ext cx="12192000" cy="830997"/>
          </a:xfrm>
          <a:prstGeom prst="rect">
            <a:avLst/>
          </a:prstGeom>
          <a:solidFill>
            <a:schemeClr val="accent4">
              <a:lumMod val="50000"/>
            </a:schemeClr>
          </a:solidFill>
        </p:spPr>
        <p:txBody>
          <a:bodyPr wrap="square">
            <a:spAutoFit/>
          </a:bodyPr>
          <a:lstStyle/>
          <a:p>
            <a:r>
              <a:rPr lang="en-US" altLang="zh-TW" sz="4800" dirty="0" smtClean="0">
                <a:solidFill>
                  <a:schemeClr val="bg1"/>
                </a:solidFill>
              </a:rPr>
              <a:t>Data Hiding and STEGANOGRAPHY</a:t>
            </a:r>
            <a:endParaRPr lang="zh-TW" altLang="en-US" sz="4800" dirty="0">
              <a:solidFill>
                <a:schemeClr val="bg1"/>
              </a:solidFill>
            </a:endParaRPr>
          </a:p>
        </p:txBody>
      </p:sp>
      <p:sp>
        <p:nvSpPr>
          <p:cNvPr id="4" name="矩形 3"/>
          <p:cNvSpPr/>
          <p:nvPr/>
        </p:nvSpPr>
        <p:spPr>
          <a:xfrm>
            <a:off x="6804454" y="1936147"/>
            <a:ext cx="5107459" cy="3416320"/>
          </a:xfrm>
          <a:prstGeom prst="rect">
            <a:avLst/>
          </a:prstGeom>
          <a:solidFill>
            <a:srgbClr val="FFFF00"/>
          </a:solidFill>
        </p:spPr>
        <p:txBody>
          <a:bodyPr wrap="square">
            <a:spAutoFit/>
          </a:bodyPr>
          <a:lstStyle/>
          <a:p>
            <a:r>
              <a:rPr lang="zh-TW" altLang="en-US" sz="2400" dirty="0" smtClean="0"/>
              <a:t>隱寫術是一門關於信息隱藏的技巧與科學，所謂信息隱藏指的是不讓除預期的接收者之外的任何人知曉信息的傳遞事件或者信息的內容。</a:t>
            </a:r>
            <a:endParaRPr lang="en-US" altLang="zh-TW" sz="2400" dirty="0" smtClean="0"/>
          </a:p>
          <a:p>
            <a:endParaRPr lang="en-US" altLang="zh-TW" sz="2400" dirty="0"/>
          </a:p>
          <a:p>
            <a:r>
              <a:rPr lang="zh-TW" altLang="en-US" sz="2400" dirty="0" smtClean="0"/>
              <a:t>隱寫術的英文叫做</a:t>
            </a:r>
            <a:r>
              <a:rPr lang="en-US" altLang="zh-TW" sz="2400" dirty="0" smtClean="0"/>
              <a:t>Steganography</a:t>
            </a:r>
            <a:r>
              <a:rPr lang="zh-TW" altLang="en-US" sz="2400" dirty="0" smtClean="0"/>
              <a:t>，來源於特里特米烏斯的一本講述密碼學與隱寫術的著作</a:t>
            </a:r>
            <a:r>
              <a:rPr lang="en-US" altLang="zh-TW" sz="2400" dirty="0" err="1" smtClean="0"/>
              <a:t>Steganographia</a:t>
            </a:r>
            <a:r>
              <a:rPr lang="zh-TW" altLang="en-US" sz="2400" dirty="0" smtClean="0"/>
              <a:t>，該書書名源於希臘語，意為「隱秘書寫」</a:t>
            </a:r>
          </a:p>
        </p:txBody>
      </p:sp>
    </p:spTree>
    <p:extLst>
      <p:ext uri="{BB962C8B-B14F-4D97-AF65-F5344CB8AC3E}">
        <p14:creationId xmlns:p14="http://schemas.microsoft.com/office/powerpoint/2010/main" val="389717230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829964" y="1776198"/>
            <a:ext cx="9796848" cy="3570159"/>
          </a:xfrm>
        </p:spPr>
        <p:txBody>
          <a:bodyPr>
            <a:normAutofit/>
          </a:bodyPr>
          <a:lstStyle/>
          <a:p>
            <a:pPr marL="0" indent="0">
              <a:buNone/>
            </a:pPr>
            <a:r>
              <a:rPr lang="en-US" altLang="zh-TW" dirty="0" err="1"/>
              <a:t>root@kali</a:t>
            </a:r>
            <a:r>
              <a:rPr lang="en-US" altLang="zh-TW" dirty="0"/>
              <a:t>:~/Desktop# file flag</a:t>
            </a:r>
          </a:p>
          <a:p>
            <a:pPr marL="0" indent="0">
              <a:buNone/>
            </a:pPr>
            <a:r>
              <a:rPr lang="en-US" altLang="zh-TW" dirty="0"/>
              <a:t>flag: </a:t>
            </a:r>
            <a:r>
              <a:rPr lang="en-US" altLang="zh-TW" dirty="0" err="1"/>
              <a:t>gzip</a:t>
            </a:r>
            <a:r>
              <a:rPr lang="en-US" altLang="zh-TW" dirty="0"/>
              <a:t> compressed data, was "flag", last modified: Sun Jun 26 17:22:38 2016, from Unix</a:t>
            </a:r>
          </a:p>
          <a:p>
            <a:pPr marL="0" indent="0">
              <a:buNone/>
            </a:pPr>
            <a:r>
              <a:rPr lang="en-US" altLang="zh-TW" dirty="0" err="1"/>
              <a:t>root@kali</a:t>
            </a:r>
            <a:r>
              <a:rPr lang="en-US" altLang="zh-TW" dirty="0"/>
              <a:t>:~/Desktop# mv flag flag.gz</a:t>
            </a:r>
          </a:p>
          <a:p>
            <a:pPr marL="0" indent="0">
              <a:buNone/>
            </a:pPr>
            <a:r>
              <a:rPr lang="en-US" altLang="zh-TW" dirty="0" err="1"/>
              <a:t>root@kali</a:t>
            </a:r>
            <a:r>
              <a:rPr lang="en-US" altLang="zh-TW" dirty="0"/>
              <a:t>:~/Desktop# </a:t>
            </a:r>
            <a:r>
              <a:rPr lang="en-US" altLang="zh-TW" dirty="0" err="1"/>
              <a:t>gzip</a:t>
            </a:r>
            <a:r>
              <a:rPr lang="en-US" altLang="zh-TW" dirty="0"/>
              <a:t> -d flag.gz</a:t>
            </a:r>
          </a:p>
          <a:p>
            <a:pPr marL="0" indent="0">
              <a:buNone/>
            </a:pPr>
            <a:r>
              <a:rPr lang="en-US" altLang="zh-TW" dirty="0" err="1"/>
              <a:t>root@kali</a:t>
            </a:r>
            <a:r>
              <a:rPr lang="en-US" altLang="zh-TW" dirty="0"/>
              <a:t>:~/Desktop# cat  flag</a:t>
            </a:r>
          </a:p>
          <a:p>
            <a:pPr marL="0" indent="0">
              <a:buNone/>
            </a:pPr>
            <a:r>
              <a:rPr lang="en-US" altLang="zh-TW" dirty="0"/>
              <a:t>ABCTF{</a:t>
            </a:r>
            <a:r>
              <a:rPr lang="en-US" altLang="zh-TW" dirty="0" err="1"/>
              <a:t>broken_zipper</a:t>
            </a:r>
            <a:r>
              <a:rPr lang="en-US" altLang="zh-TW" dirty="0"/>
              <a:t>}</a:t>
            </a:r>
          </a:p>
        </p:txBody>
      </p:sp>
    </p:spTree>
    <p:extLst>
      <p:ext uri="{BB962C8B-B14F-4D97-AF65-F5344CB8AC3E}">
        <p14:creationId xmlns:p14="http://schemas.microsoft.com/office/powerpoint/2010/main" val="403420568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46220" y="2015921"/>
            <a:ext cx="10515600" cy="705688"/>
          </a:xfrm>
        </p:spPr>
        <p:txBody>
          <a:bodyPr/>
          <a:lstStyle/>
          <a:p>
            <a:r>
              <a:rPr lang="en-US" altLang="zh-TW" dirty="0" err="1"/>
              <a:t>gzip</a:t>
            </a:r>
            <a:r>
              <a:rPr lang="zh-TW" altLang="en-US" dirty="0"/>
              <a:t>命令的常用</a:t>
            </a:r>
            <a:r>
              <a:rPr lang="zh-TW" altLang="en-US" dirty="0" smtClean="0"/>
              <a:t>選項</a:t>
            </a:r>
            <a:endParaRPr lang="zh-TW" altLang="en-US" dirty="0"/>
          </a:p>
        </p:txBody>
      </p:sp>
      <p:sp>
        <p:nvSpPr>
          <p:cNvPr id="3" name="內容版面配置區 2"/>
          <p:cNvSpPr>
            <a:spLocks noGrp="1"/>
          </p:cNvSpPr>
          <p:nvPr>
            <p:ph idx="1"/>
          </p:nvPr>
        </p:nvSpPr>
        <p:spPr>
          <a:xfrm>
            <a:off x="708454" y="2797690"/>
            <a:ext cx="10793627" cy="3973813"/>
          </a:xfrm>
        </p:spPr>
        <p:txBody>
          <a:bodyPr>
            <a:normAutofit fontScale="70000" lnSpcReduction="20000"/>
          </a:bodyPr>
          <a:lstStyle/>
          <a:p>
            <a:pPr marL="0" indent="0">
              <a:buNone/>
            </a:pPr>
            <a:r>
              <a:rPr lang="en-US" altLang="zh-TW" dirty="0" smtClean="0"/>
              <a:t>-</a:t>
            </a:r>
            <a:r>
              <a:rPr lang="en-US" altLang="zh-TW" dirty="0"/>
              <a:t>c</a:t>
            </a:r>
            <a:r>
              <a:rPr lang="zh-TW" altLang="en-US" dirty="0"/>
              <a:t>，</a:t>
            </a:r>
            <a:r>
              <a:rPr lang="en-US" altLang="zh-TW" dirty="0"/>
              <a:t>--</a:t>
            </a:r>
            <a:r>
              <a:rPr lang="en-US" altLang="zh-TW" dirty="0" err="1"/>
              <a:t>stdout</a:t>
            </a:r>
            <a:r>
              <a:rPr lang="zh-TW" altLang="en-US" dirty="0"/>
              <a:t>將解壓縮的內容輸出到標準輸出，原檔案保持不變</a:t>
            </a:r>
          </a:p>
          <a:p>
            <a:pPr marL="0" indent="0">
              <a:buNone/>
            </a:pPr>
            <a:r>
              <a:rPr lang="en-US" altLang="zh-TW" b="1" dirty="0">
                <a:solidFill>
                  <a:srgbClr val="FF0000"/>
                </a:solidFill>
                <a:effectLst>
                  <a:outerShdw blurRad="38100" dist="38100" dir="2700000" algn="tl">
                    <a:srgbClr val="000000">
                      <a:alpha val="43137"/>
                    </a:srgbClr>
                  </a:outerShdw>
                </a:effectLst>
              </a:rPr>
              <a:t>-d</a:t>
            </a:r>
            <a:r>
              <a:rPr lang="zh-TW" altLang="en-US" b="1" dirty="0">
                <a:solidFill>
                  <a:srgbClr val="FF0000"/>
                </a:solidFill>
                <a:effectLst>
                  <a:outerShdw blurRad="38100" dist="38100" dir="2700000" algn="tl">
                    <a:srgbClr val="000000">
                      <a:alpha val="43137"/>
                    </a:srgbClr>
                  </a:outerShdw>
                </a:effectLst>
              </a:rPr>
              <a:t>，</a:t>
            </a:r>
            <a:r>
              <a:rPr lang="en-US" altLang="zh-TW" b="1" dirty="0">
                <a:solidFill>
                  <a:srgbClr val="FF0000"/>
                </a:solidFill>
                <a:effectLst>
                  <a:outerShdw blurRad="38100" dist="38100" dir="2700000" algn="tl">
                    <a:srgbClr val="000000">
                      <a:alpha val="43137"/>
                    </a:srgbClr>
                  </a:outerShdw>
                </a:effectLst>
              </a:rPr>
              <a:t>--decompress</a:t>
            </a:r>
            <a:r>
              <a:rPr lang="zh-TW" altLang="en-US" b="1" dirty="0">
                <a:solidFill>
                  <a:srgbClr val="FF0000"/>
                </a:solidFill>
                <a:effectLst>
                  <a:outerShdw blurRad="38100" dist="38100" dir="2700000" algn="tl">
                    <a:srgbClr val="000000">
                      <a:alpha val="43137"/>
                    </a:srgbClr>
                  </a:outerShdw>
                </a:effectLst>
              </a:rPr>
              <a:t>解壓縮</a:t>
            </a:r>
          </a:p>
          <a:p>
            <a:pPr marL="0" indent="0">
              <a:buNone/>
            </a:pPr>
            <a:r>
              <a:rPr lang="en-US" altLang="zh-TW" dirty="0"/>
              <a:t>-f</a:t>
            </a:r>
            <a:r>
              <a:rPr lang="zh-TW" altLang="en-US" dirty="0"/>
              <a:t>，</a:t>
            </a:r>
            <a:r>
              <a:rPr lang="en-US" altLang="zh-TW" dirty="0"/>
              <a:t>--force</a:t>
            </a:r>
            <a:r>
              <a:rPr lang="zh-TW" altLang="en-US" dirty="0"/>
              <a:t>強制覆蓋舊檔案</a:t>
            </a:r>
          </a:p>
          <a:p>
            <a:pPr marL="0" indent="0">
              <a:buNone/>
            </a:pPr>
            <a:r>
              <a:rPr lang="en-US" altLang="zh-TW" dirty="0"/>
              <a:t>-l</a:t>
            </a:r>
            <a:r>
              <a:rPr lang="zh-TW" altLang="en-US" dirty="0"/>
              <a:t>，</a:t>
            </a:r>
            <a:r>
              <a:rPr lang="en-US" altLang="zh-TW" dirty="0"/>
              <a:t>--list</a:t>
            </a:r>
            <a:r>
              <a:rPr lang="zh-TW" altLang="en-US" dirty="0"/>
              <a:t>列出壓縮包內儲存的原始檔案的資訊（如，解壓後的名字、壓縮率等）</a:t>
            </a:r>
          </a:p>
          <a:p>
            <a:pPr marL="0" indent="0">
              <a:buNone/>
            </a:pPr>
            <a:r>
              <a:rPr lang="en-US" altLang="zh-TW" dirty="0"/>
              <a:t>-n</a:t>
            </a:r>
            <a:r>
              <a:rPr lang="zh-TW" altLang="en-US" dirty="0"/>
              <a:t>，</a:t>
            </a:r>
            <a:r>
              <a:rPr lang="en-US" altLang="zh-TW" dirty="0"/>
              <a:t>--no-name</a:t>
            </a:r>
            <a:r>
              <a:rPr lang="zh-TW" altLang="en-US" dirty="0"/>
              <a:t>壓縮時不儲存原始檔案的檔案名和時間戳，解壓縮時不恢復原始檔案的檔案名和時間戳（此時，解出來的檔案，其檔案名為壓縮包的檔案名）</a:t>
            </a:r>
          </a:p>
          <a:p>
            <a:pPr marL="0" indent="0">
              <a:buNone/>
            </a:pPr>
            <a:r>
              <a:rPr lang="en-US" altLang="zh-TW" dirty="0"/>
              <a:t>-N</a:t>
            </a:r>
            <a:r>
              <a:rPr lang="zh-TW" altLang="en-US" dirty="0"/>
              <a:t>，</a:t>
            </a:r>
            <a:r>
              <a:rPr lang="en-US" altLang="zh-TW" dirty="0"/>
              <a:t>--name</a:t>
            </a:r>
            <a:r>
              <a:rPr lang="zh-TW" altLang="en-US" dirty="0"/>
              <a:t>壓縮時儲存原始檔案的檔案名和時間戳，解壓縮時恢復原始檔案的檔案名和時間戳</a:t>
            </a:r>
          </a:p>
          <a:p>
            <a:pPr marL="0" indent="0">
              <a:buNone/>
            </a:pPr>
            <a:r>
              <a:rPr lang="en-US" altLang="zh-TW" dirty="0"/>
              <a:t>-q</a:t>
            </a:r>
            <a:r>
              <a:rPr lang="zh-TW" altLang="en-US" dirty="0"/>
              <a:t>，</a:t>
            </a:r>
            <a:r>
              <a:rPr lang="en-US" altLang="zh-TW" dirty="0"/>
              <a:t>--quiet</a:t>
            </a:r>
            <a:r>
              <a:rPr lang="zh-TW" altLang="en-US" dirty="0"/>
              <a:t>抑制所有警告資訊</a:t>
            </a:r>
          </a:p>
          <a:p>
            <a:pPr marL="0" indent="0">
              <a:buNone/>
            </a:pPr>
            <a:r>
              <a:rPr lang="en-US" altLang="zh-TW" dirty="0"/>
              <a:t>-r</a:t>
            </a:r>
            <a:r>
              <a:rPr lang="zh-TW" altLang="en-US" dirty="0"/>
              <a:t>，</a:t>
            </a:r>
            <a:r>
              <a:rPr lang="en-US" altLang="zh-TW" dirty="0"/>
              <a:t>--recursive</a:t>
            </a:r>
            <a:r>
              <a:rPr lang="zh-TW" altLang="en-US" dirty="0"/>
              <a:t>遞迴</a:t>
            </a:r>
          </a:p>
          <a:p>
            <a:pPr marL="0" indent="0">
              <a:buNone/>
            </a:pPr>
            <a:r>
              <a:rPr lang="en-US" altLang="zh-TW" dirty="0"/>
              <a:t>-t</a:t>
            </a:r>
            <a:r>
              <a:rPr lang="zh-TW" altLang="en-US" dirty="0"/>
              <a:t>，</a:t>
            </a:r>
            <a:r>
              <a:rPr lang="en-US" altLang="zh-TW" dirty="0"/>
              <a:t>--test</a:t>
            </a:r>
            <a:r>
              <a:rPr lang="zh-TW" altLang="en-US" dirty="0"/>
              <a:t>測試壓縮檔案完整性</a:t>
            </a:r>
          </a:p>
          <a:p>
            <a:pPr marL="0" indent="0">
              <a:buNone/>
            </a:pPr>
            <a:r>
              <a:rPr lang="en-US" altLang="zh-TW" dirty="0"/>
              <a:t>-v</a:t>
            </a:r>
            <a:r>
              <a:rPr lang="zh-TW" altLang="en-US" dirty="0"/>
              <a:t>，</a:t>
            </a:r>
            <a:r>
              <a:rPr lang="en-US" altLang="zh-TW" dirty="0"/>
              <a:t>--verbose</a:t>
            </a:r>
            <a:r>
              <a:rPr lang="zh-TW" altLang="en-US" dirty="0"/>
              <a:t>冗餘模式（即顯示每一步的執行內容）</a:t>
            </a:r>
          </a:p>
          <a:p>
            <a:pPr marL="0" indent="0">
              <a:buNone/>
            </a:pPr>
            <a:r>
              <a:rPr lang="en-US" altLang="zh-TW" dirty="0"/>
              <a:t>-1</a:t>
            </a:r>
            <a:r>
              <a:rPr lang="zh-TW" altLang="en-US" dirty="0"/>
              <a:t>、</a:t>
            </a:r>
            <a:r>
              <a:rPr lang="en-US" altLang="zh-TW" dirty="0"/>
              <a:t>-2</a:t>
            </a:r>
            <a:r>
              <a:rPr lang="zh-TW" altLang="en-US" dirty="0"/>
              <a:t>、</a:t>
            </a:r>
            <a:r>
              <a:rPr lang="en-US" altLang="zh-TW" dirty="0"/>
              <a:t>...</a:t>
            </a:r>
            <a:r>
              <a:rPr lang="zh-TW" altLang="en-US" dirty="0"/>
              <a:t>、</a:t>
            </a:r>
            <a:r>
              <a:rPr lang="en-US" altLang="zh-TW" dirty="0"/>
              <a:t>-9</a:t>
            </a:r>
            <a:r>
              <a:rPr lang="zh-TW" altLang="en-US" dirty="0"/>
              <a:t>壓縮率依次增大，速度依次減慢，預設為</a:t>
            </a:r>
            <a:r>
              <a:rPr lang="en-US" altLang="zh-TW" dirty="0"/>
              <a:t>-6</a:t>
            </a:r>
          </a:p>
          <a:p>
            <a:endParaRPr lang="zh-TW" altLang="en-US" dirty="0"/>
          </a:p>
        </p:txBody>
      </p:sp>
      <p:sp>
        <p:nvSpPr>
          <p:cNvPr id="4" name="矩形 3"/>
          <p:cNvSpPr/>
          <p:nvPr/>
        </p:nvSpPr>
        <p:spPr>
          <a:xfrm>
            <a:off x="356286" y="261595"/>
            <a:ext cx="11145795" cy="1754326"/>
          </a:xfrm>
          <a:prstGeom prst="rect">
            <a:avLst/>
          </a:prstGeom>
        </p:spPr>
        <p:txBody>
          <a:bodyPr wrap="square">
            <a:spAutoFit/>
          </a:bodyPr>
          <a:lstStyle/>
          <a:p>
            <a:r>
              <a:rPr lang="en-US" altLang="zh-CN" dirty="0" err="1" smtClean="0"/>
              <a:t>gzip</a:t>
            </a:r>
            <a:r>
              <a:rPr lang="zh-CN" altLang="en-US" dirty="0" smtClean="0"/>
              <a:t>命令用來壓縮檔</a:t>
            </a:r>
            <a:r>
              <a:rPr lang="zh-TW" altLang="en-US" dirty="0" smtClean="0"/>
              <a:t>案</a:t>
            </a:r>
            <a:r>
              <a:rPr lang="zh-CN" altLang="en-US" dirty="0" smtClean="0"/>
              <a:t>。</a:t>
            </a:r>
            <a:r>
              <a:rPr lang="en-US" altLang="zh-CN" dirty="0" err="1" smtClean="0"/>
              <a:t>gzip</a:t>
            </a:r>
            <a:r>
              <a:rPr lang="zh-CN" altLang="en-US" dirty="0" smtClean="0"/>
              <a:t>是個使用廣泛的壓縮程式，檔經它壓縮過後，其名稱後面會多處“</a:t>
            </a:r>
            <a:r>
              <a:rPr lang="en-US" altLang="zh-CN" dirty="0" smtClean="0"/>
              <a:t>.</a:t>
            </a:r>
            <a:r>
              <a:rPr lang="en-US" altLang="zh-CN" dirty="0" err="1"/>
              <a:t>gz</a:t>
            </a:r>
            <a:r>
              <a:rPr lang="en-US" altLang="zh-CN" dirty="0" smtClean="0"/>
              <a:t>”</a:t>
            </a:r>
            <a:r>
              <a:rPr lang="zh-CN" altLang="en-US" dirty="0" smtClean="0"/>
              <a:t>副檔名。</a:t>
            </a:r>
          </a:p>
          <a:p>
            <a:endParaRPr lang="zh-CN" altLang="en-US" dirty="0"/>
          </a:p>
          <a:p>
            <a:r>
              <a:rPr lang="en-US" altLang="zh-CN" dirty="0" err="1"/>
              <a:t>gzip</a:t>
            </a:r>
            <a:r>
              <a:rPr lang="zh-CN" altLang="en-US" dirty="0"/>
              <a:t>是在</a:t>
            </a:r>
            <a:r>
              <a:rPr lang="en-US" altLang="zh-CN" dirty="0" smtClean="0"/>
              <a:t>Linux</a:t>
            </a:r>
            <a:r>
              <a:rPr lang="zh-CN" altLang="en-US" dirty="0" smtClean="0"/>
              <a:t>系統中經常使用的一個對檔進行壓縮和解壓縮的命令，既方便又好用。</a:t>
            </a:r>
            <a:r>
              <a:rPr lang="en-US" altLang="zh-CN" dirty="0" err="1" smtClean="0"/>
              <a:t>gzip</a:t>
            </a:r>
            <a:r>
              <a:rPr lang="zh-CN" altLang="en-US" dirty="0" smtClean="0"/>
              <a:t>不僅可以用來壓縮大的、較少使用的檔以節省磁碟空間，還可以和</a:t>
            </a:r>
            <a:r>
              <a:rPr lang="en-US" altLang="zh-CN" dirty="0" smtClean="0"/>
              <a:t>tar</a:t>
            </a:r>
            <a:r>
              <a:rPr lang="zh-CN" altLang="en-US" dirty="0" smtClean="0"/>
              <a:t>命令一起構成</a:t>
            </a:r>
            <a:r>
              <a:rPr lang="en-US" altLang="zh-CN" dirty="0" smtClean="0"/>
              <a:t>Linux</a:t>
            </a:r>
            <a:r>
              <a:rPr lang="zh-CN" altLang="en-US" dirty="0" smtClean="0"/>
              <a:t>作業系統中比較流行的壓縮檔格式。據統計，</a:t>
            </a:r>
            <a:r>
              <a:rPr lang="en-US" altLang="zh-CN" dirty="0" err="1" smtClean="0"/>
              <a:t>gzip</a:t>
            </a:r>
            <a:r>
              <a:rPr lang="zh-CN" altLang="en-US" dirty="0" smtClean="0"/>
              <a:t>命令對文字檔有</a:t>
            </a:r>
            <a:r>
              <a:rPr lang="en-US" altLang="zh-CN" dirty="0" smtClean="0"/>
              <a:t>60</a:t>
            </a:r>
            <a:r>
              <a:rPr lang="en-US" altLang="zh-CN" dirty="0"/>
              <a:t>%</a:t>
            </a:r>
            <a:r>
              <a:rPr lang="zh-CN" altLang="en-US" dirty="0"/>
              <a:t>～</a:t>
            </a:r>
            <a:r>
              <a:rPr lang="en-US" altLang="zh-CN" dirty="0"/>
              <a:t>70</a:t>
            </a:r>
            <a:r>
              <a:rPr lang="en-US" altLang="zh-CN" dirty="0" smtClean="0"/>
              <a:t>%</a:t>
            </a:r>
            <a:r>
              <a:rPr lang="zh-CN" altLang="en-US" dirty="0" smtClean="0"/>
              <a:t>的壓縮率。減少檔大小有兩個明顯的好處，一是可以減少存儲空間，二是通過網路傳輸檔時，可以減少傳輸的時間。</a:t>
            </a:r>
            <a:endParaRPr lang="zh-TW" altLang="en-US" dirty="0"/>
          </a:p>
        </p:txBody>
      </p:sp>
    </p:spTree>
    <p:extLst>
      <p:ext uri="{BB962C8B-B14F-4D97-AF65-F5344CB8AC3E}">
        <p14:creationId xmlns:p14="http://schemas.microsoft.com/office/powerpoint/2010/main" val="39433401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3847070"/>
            <a:ext cx="12192000" cy="1787611"/>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800" dirty="0">
                <a:solidFill>
                  <a:schemeClr val="bg1"/>
                </a:solidFill>
              </a:rPr>
              <a:t>ABCTF 2016 : best-ganondorf-50</a:t>
            </a:r>
            <a:endParaRPr lang="zh-TW" altLang="en-US" sz="4800" dirty="0">
              <a:solidFill>
                <a:schemeClr val="bg1"/>
              </a:solidFill>
            </a:endParaRPr>
          </a:p>
        </p:txBody>
      </p:sp>
      <p:sp>
        <p:nvSpPr>
          <p:cNvPr id="6" name="矩形 5"/>
          <p:cNvSpPr/>
          <p:nvPr/>
        </p:nvSpPr>
        <p:spPr>
          <a:xfrm>
            <a:off x="386686" y="2129909"/>
            <a:ext cx="1707712" cy="1323439"/>
          </a:xfrm>
          <a:prstGeom prst="rect">
            <a:avLst/>
          </a:prstGeom>
        </p:spPr>
        <p:txBody>
          <a:bodyPr wrap="none">
            <a:spAutoFit/>
          </a:bodyPr>
          <a:lstStyle/>
          <a:p>
            <a:r>
              <a:rPr lang="en-US" altLang="zh-TW" sz="8000" dirty="0">
                <a:solidFill>
                  <a:srgbClr val="00B0F0"/>
                </a:solidFill>
              </a:rPr>
              <a:t>CTF</a:t>
            </a:r>
            <a:endParaRPr lang="zh-TW" altLang="en-US" sz="8000" dirty="0">
              <a:solidFill>
                <a:srgbClr val="00B0F0"/>
              </a:solidFill>
            </a:endParaRPr>
          </a:p>
        </p:txBody>
      </p:sp>
      <p:sp>
        <p:nvSpPr>
          <p:cNvPr id="7" name="加號 6"/>
          <p:cNvSpPr/>
          <p:nvPr/>
        </p:nvSpPr>
        <p:spPr>
          <a:xfrm>
            <a:off x="1853514" y="2340511"/>
            <a:ext cx="700217" cy="700216"/>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8"/>
          <p:cNvSpPr/>
          <p:nvPr/>
        </p:nvSpPr>
        <p:spPr>
          <a:xfrm>
            <a:off x="2965621" y="6063454"/>
            <a:ext cx="6260757" cy="369332"/>
          </a:xfrm>
          <a:prstGeom prst="rect">
            <a:avLst/>
          </a:prstGeom>
        </p:spPr>
        <p:txBody>
          <a:bodyPr wrap="square">
            <a:spAutoFit/>
          </a:bodyPr>
          <a:lstStyle/>
          <a:p>
            <a:r>
              <a:rPr lang="en-US" altLang="zh-TW" dirty="0"/>
              <a:t>http://blog.squareroots.de/en/2014/08/hitcon-ctf-2014-puzzle/</a:t>
            </a:r>
            <a:endParaRPr lang="zh-TW" altLang="en-US" dirty="0"/>
          </a:p>
        </p:txBody>
      </p:sp>
    </p:spTree>
    <p:extLst>
      <p:ext uri="{BB962C8B-B14F-4D97-AF65-F5344CB8AC3E}">
        <p14:creationId xmlns:p14="http://schemas.microsoft.com/office/powerpoint/2010/main" val="95762892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查看檔案格式</a:t>
            </a:r>
            <a:endParaRPr lang="zh-TW" altLang="en-US" dirty="0"/>
          </a:p>
        </p:txBody>
      </p:sp>
      <p:sp>
        <p:nvSpPr>
          <p:cNvPr id="3" name="內容版面配置區 2"/>
          <p:cNvSpPr>
            <a:spLocks noGrp="1"/>
          </p:cNvSpPr>
          <p:nvPr>
            <p:ph idx="1"/>
          </p:nvPr>
        </p:nvSpPr>
        <p:spPr/>
        <p:txBody>
          <a:bodyPr/>
          <a:lstStyle/>
          <a:p>
            <a:pPr marL="0" indent="0">
              <a:buNone/>
            </a:pPr>
            <a:r>
              <a:rPr lang="en-US" altLang="zh-TW" dirty="0" err="1"/>
              <a:t>root@kali</a:t>
            </a:r>
            <a:r>
              <a:rPr lang="en-US" altLang="zh-TW" dirty="0"/>
              <a:t>:~/Desktop# file ezmonay.jpg</a:t>
            </a:r>
          </a:p>
          <a:p>
            <a:pPr marL="0" indent="0">
              <a:buNone/>
            </a:pPr>
            <a:r>
              <a:rPr lang="en-US" altLang="zh-TW" dirty="0"/>
              <a:t>ezmonay.jpg: PDP-11 UNIX/RT </a:t>
            </a:r>
            <a:r>
              <a:rPr lang="en-US" altLang="zh-TW" dirty="0" err="1"/>
              <a:t>ldp</a:t>
            </a:r>
            <a:endParaRPr lang="zh-TW" altLang="en-US" dirty="0"/>
          </a:p>
        </p:txBody>
      </p:sp>
      <p:sp>
        <p:nvSpPr>
          <p:cNvPr id="4" name="矩形 3"/>
          <p:cNvSpPr/>
          <p:nvPr/>
        </p:nvSpPr>
        <p:spPr>
          <a:xfrm>
            <a:off x="838200" y="3112528"/>
            <a:ext cx="10455876" cy="584775"/>
          </a:xfrm>
          <a:prstGeom prst="rect">
            <a:avLst/>
          </a:prstGeom>
          <a:solidFill>
            <a:schemeClr val="accent6">
              <a:lumMod val="20000"/>
              <a:lumOff val="80000"/>
            </a:schemeClr>
          </a:solidFill>
        </p:spPr>
        <p:txBody>
          <a:bodyPr wrap="square">
            <a:spAutoFit/>
          </a:bodyPr>
          <a:lstStyle/>
          <a:p>
            <a:r>
              <a:rPr lang="en-US" altLang="zh-TW" sz="3200" b="1" dirty="0">
                <a:effectLst>
                  <a:outerShdw blurRad="38100" dist="38100" dir="2700000" algn="tl">
                    <a:srgbClr val="000000">
                      <a:alpha val="43137"/>
                    </a:srgbClr>
                  </a:outerShdw>
                </a:effectLst>
              </a:rPr>
              <a:t>List of file </a:t>
            </a:r>
            <a:r>
              <a:rPr lang="en-US" altLang="zh-TW" sz="3200" b="1" dirty="0" smtClean="0">
                <a:effectLst>
                  <a:outerShdw blurRad="38100" dist="38100" dir="2700000" algn="tl">
                    <a:srgbClr val="000000">
                      <a:alpha val="43137"/>
                    </a:srgbClr>
                  </a:outerShdw>
                </a:effectLst>
              </a:rPr>
              <a:t>signatures</a:t>
            </a:r>
            <a:r>
              <a:rPr lang="zh-TW" altLang="en-US" sz="3200" b="1" dirty="0" smtClean="0">
                <a:effectLst>
                  <a:outerShdw blurRad="38100" dist="38100" dir="2700000" algn="tl">
                    <a:srgbClr val="000000">
                      <a:alpha val="43137"/>
                    </a:srgbClr>
                  </a:outerShdw>
                </a:effectLst>
              </a:rPr>
              <a:t>檔案格式特徵</a:t>
            </a:r>
            <a:endParaRPr lang="zh-TW" altLang="en-US" sz="3200" b="1" dirty="0">
              <a:effectLst>
                <a:outerShdw blurRad="38100" dist="38100" dir="2700000" algn="tl">
                  <a:srgbClr val="000000">
                    <a:alpha val="43137"/>
                  </a:srgbClr>
                </a:outerShdw>
              </a:effectLst>
            </a:endParaRPr>
          </a:p>
        </p:txBody>
      </p:sp>
      <p:sp>
        <p:nvSpPr>
          <p:cNvPr id="5" name="矩形 4"/>
          <p:cNvSpPr/>
          <p:nvPr/>
        </p:nvSpPr>
        <p:spPr>
          <a:xfrm>
            <a:off x="1053946" y="3697303"/>
            <a:ext cx="5124929" cy="369332"/>
          </a:xfrm>
          <a:prstGeom prst="rect">
            <a:avLst/>
          </a:prstGeom>
        </p:spPr>
        <p:txBody>
          <a:bodyPr wrap="none">
            <a:spAutoFit/>
          </a:bodyPr>
          <a:lstStyle/>
          <a:p>
            <a:r>
              <a:rPr lang="en-US" altLang="zh-TW" dirty="0"/>
              <a:t>https://en.wikipedia.org/wiki/List_of_file_signatures</a:t>
            </a:r>
            <a:endParaRPr lang="zh-TW" altLang="en-US" dirty="0"/>
          </a:p>
        </p:txBody>
      </p:sp>
      <p:graphicFrame>
        <p:nvGraphicFramePr>
          <p:cNvPr id="7" name="表格 6"/>
          <p:cNvGraphicFramePr>
            <a:graphicFrameLocks noGrp="1"/>
          </p:cNvGraphicFramePr>
          <p:nvPr/>
        </p:nvGraphicFramePr>
        <p:xfrm>
          <a:off x="808338" y="4351856"/>
          <a:ext cx="10515600" cy="1280160"/>
        </p:xfrm>
        <a:graphic>
          <a:graphicData uri="http://schemas.openxmlformats.org/drawingml/2006/table">
            <a:tbl>
              <a:tblPr/>
              <a:tblGrid>
                <a:gridCol w="2103120"/>
                <a:gridCol w="2103120"/>
                <a:gridCol w="866105"/>
                <a:gridCol w="1845578"/>
                <a:gridCol w="3597677"/>
              </a:tblGrid>
              <a:tr h="0">
                <a:tc>
                  <a:txBody>
                    <a:bodyPr/>
                    <a:lstStyle/>
                    <a:p>
                      <a:pPr algn="ctr"/>
                      <a:r>
                        <a:rPr lang="en-US" dirty="0">
                          <a:effectLst/>
                        </a:rPr>
                        <a:t>File extension</a:t>
                      </a:r>
                    </a:p>
                  </a:txBody>
                  <a:tcPr marR="2000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dirty="0">
                          <a:effectLst/>
                        </a:rPr>
                        <a:t>Description</a:t>
                      </a:r>
                    </a:p>
                  </a:txBody>
                  <a:tcPr marR="2000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dirty="0">
                          <a:effectLst/>
                        </a:rPr>
                        <a:t>Offset</a:t>
                      </a:r>
                    </a:p>
                  </a:txBody>
                  <a:tcPr marR="2000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dirty="0">
                          <a:effectLst/>
                        </a:rPr>
                        <a:t>ISO 8859-1</a:t>
                      </a:r>
                    </a:p>
                  </a:txBody>
                  <a:tcPr marR="2000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US" dirty="0">
                          <a:effectLst/>
                        </a:rPr>
                        <a:t>Hex signature</a:t>
                      </a:r>
                    </a:p>
                  </a:txBody>
                  <a:tcPr marR="200025"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r>
              <a:tr h="0">
                <a:tc>
                  <a:txBody>
                    <a:bodyPr/>
                    <a:lstStyle/>
                    <a:p>
                      <a:r>
                        <a:rPr lang="en-US" dirty="0">
                          <a:effectLst/>
                        </a:rPr>
                        <a:t>jpg</a:t>
                      </a:r>
                      <a:br>
                        <a:rPr lang="en-US" dirty="0">
                          <a:effectLst/>
                        </a:rPr>
                      </a:br>
                      <a:r>
                        <a:rPr lang="en-US" dirty="0">
                          <a:effectLst/>
                        </a:rPr>
                        <a:t>jpeg</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r>
                        <a:rPr lang="en-US" u="none" strike="noStrike" dirty="0">
                          <a:solidFill>
                            <a:srgbClr val="0B0080"/>
                          </a:solidFill>
                          <a:effectLst/>
                          <a:hlinkClick r:id="rId2" tooltip="JPEG"/>
                        </a:rPr>
                        <a:t>JPEG</a:t>
                      </a:r>
                      <a:r>
                        <a:rPr lang="en-US" dirty="0">
                          <a:effectLst/>
                        </a:rPr>
                        <a:t> raw or in the </a:t>
                      </a:r>
                      <a:r>
                        <a:rPr lang="en-US" u="none" strike="noStrike" dirty="0">
                          <a:solidFill>
                            <a:srgbClr val="0B0080"/>
                          </a:solidFill>
                          <a:effectLst/>
                          <a:hlinkClick r:id="rId3" tooltip="JFIF"/>
                        </a:rPr>
                        <a:t>JFIF</a:t>
                      </a:r>
                      <a:r>
                        <a:rPr lang="en-US" dirty="0">
                          <a:effectLst/>
                        </a:rPr>
                        <a:t> or </a:t>
                      </a:r>
                      <a:r>
                        <a:rPr lang="en-US" u="none" strike="noStrike" dirty="0" err="1">
                          <a:solidFill>
                            <a:srgbClr val="0B0080"/>
                          </a:solidFill>
                          <a:effectLst/>
                          <a:hlinkClick r:id="rId4" tooltip="Exif"/>
                        </a:rPr>
                        <a:t>Exif</a:t>
                      </a:r>
                      <a:r>
                        <a:rPr lang="en-US" dirty="0">
                          <a:effectLst/>
                        </a:rPr>
                        <a:t> file format</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r>
                        <a:rPr lang="en-US" altLang="zh-TW" dirty="0">
                          <a:effectLst/>
                        </a:rPr>
                        <a:t>0</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r>
                        <a:rPr lang="en-US" dirty="0" err="1">
                          <a:effectLst/>
                        </a:rPr>
                        <a:t>ÿØÿÛ</a:t>
                      </a:r>
                      <a:r>
                        <a:rPr lang="en-US" dirty="0">
                          <a:effectLst/>
                        </a:rPr>
                        <a:t> </a:t>
                      </a:r>
                      <a:br>
                        <a:rPr lang="en-US" dirty="0">
                          <a:effectLst/>
                        </a:rPr>
                      </a:br>
                      <a:r>
                        <a:rPr lang="en-US" dirty="0" err="1">
                          <a:effectLst/>
                        </a:rPr>
                        <a:t>ÿØÿà</a:t>
                      </a:r>
                      <a:r>
                        <a:rPr lang="en-US" dirty="0">
                          <a:effectLst/>
                        </a:rPr>
                        <a:t> ..J F IF.. </a:t>
                      </a:r>
                      <a:br>
                        <a:rPr lang="en-US" dirty="0">
                          <a:effectLst/>
                        </a:rPr>
                      </a:br>
                      <a:r>
                        <a:rPr lang="en-US" dirty="0" err="1">
                          <a:effectLst/>
                        </a:rPr>
                        <a:t>ÿØÿá</a:t>
                      </a:r>
                      <a:r>
                        <a:rPr lang="en-US" dirty="0">
                          <a:effectLst/>
                        </a:rPr>
                        <a:t> ..E x if.. </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r>
                        <a:rPr lang="it-IT" b="1" dirty="0">
                          <a:solidFill>
                            <a:srgbClr val="FF0000"/>
                          </a:solidFill>
                          <a:effectLst>
                            <a:outerShdw blurRad="38100" dist="38100" dir="2700000" algn="tl">
                              <a:srgbClr val="000000">
                                <a:alpha val="43137"/>
                              </a:srgbClr>
                            </a:outerShdw>
                          </a:effectLst>
                        </a:rPr>
                        <a:t>FF D8 FF </a:t>
                      </a:r>
                      <a:r>
                        <a:rPr lang="it-IT" dirty="0">
                          <a:effectLst/>
                        </a:rPr>
                        <a:t>DB </a:t>
                      </a:r>
                      <a:br>
                        <a:rPr lang="it-IT" dirty="0">
                          <a:effectLst/>
                        </a:rPr>
                      </a:br>
                      <a:r>
                        <a:rPr lang="it-IT" b="1" dirty="0">
                          <a:solidFill>
                            <a:srgbClr val="FF0000"/>
                          </a:solidFill>
                          <a:effectLst>
                            <a:outerShdw blurRad="38100" dist="38100" dir="2700000" algn="tl">
                              <a:srgbClr val="000000">
                                <a:alpha val="43137"/>
                              </a:srgbClr>
                            </a:outerShdw>
                          </a:effectLst>
                        </a:rPr>
                        <a:t>FF D8 FF </a:t>
                      </a:r>
                      <a:r>
                        <a:rPr lang="it-IT" dirty="0">
                          <a:effectLst/>
                        </a:rPr>
                        <a:t>E0 ?? ?? 4A 46 49 46 00 01 </a:t>
                      </a:r>
                      <a:br>
                        <a:rPr lang="it-IT" dirty="0">
                          <a:effectLst/>
                        </a:rPr>
                      </a:br>
                      <a:r>
                        <a:rPr lang="it-IT" b="1" dirty="0">
                          <a:solidFill>
                            <a:srgbClr val="FF0000"/>
                          </a:solidFill>
                          <a:effectLst>
                            <a:outerShdw blurRad="38100" dist="38100" dir="2700000" algn="tl">
                              <a:srgbClr val="000000">
                                <a:alpha val="43137"/>
                              </a:srgbClr>
                            </a:outerShdw>
                          </a:effectLst>
                        </a:rPr>
                        <a:t>FF D8 FF </a:t>
                      </a:r>
                      <a:r>
                        <a:rPr lang="it-IT" dirty="0">
                          <a:effectLst/>
                        </a:rPr>
                        <a:t>E1 ?? ?? 45 78 69 66 00 00</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r>
            </a:tbl>
          </a:graphicData>
        </a:graphic>
      </p:graphicFrame>
    </p:spTree>
    <p:extLst>
      <p:ext uri="{BB962C8B-B14F-4D97-AF65-F5344CB8AC3E}">
        <p14:creationId xmlns:p14="http://schemas.microsoft.com/office/powerpoint/2010/main" val="371073461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69526" y="3390647"/>
            <a:ext cx="4946171" cy="1200329"/>
          </a:xfrm>
          <a:prstGeom prst="rect">
            <a:avLst/>
          </a:prstGeom>
        </p:spPr>
        <p:txBody>
          <a:bodyPr wrap="square">
            <a:spAutoFit/>
          </a:bodyPr>
          <a:lstStyle/>
          <a:p>
            <a:r>
              <a:rPr lang="en-US" altLang="zh-TW" dirty="0" smtClean="0"/>
              <a:t>Usage</a:t>
            </a:r>
            <a:r>
              <a:rPr lang="en-US" altLang="zh-TW" dirty="0"/>
              <a:t>:</a:t>
            </a:r>
          </a:p>
          <a:p>
            <a:r>
              <a:rPr lang="en-US" altLang="zh-TW" dirty="0"/>
              <a:t>       </a:t>
            </a:r>
            <a:r>
              <a:rPr lang="en-US" altLang="zh-TW" dirty="0" err="1"/>
              <a:t>xxd</a:t>
            </a:r>
            <a:r>
              <a:rPr lang="en-US" altLang="zh-TW" dirty="0"/>
              <a:t> [options] [</a:t>
            </a:r>
            <a:r>
              <a:rPr lang="en-US" altLang="zh-TW" dirty="0" err="1"/>
              <a:t>infile</a:t>
            </a:r>
            <a:r>
              <a:rPr lang="en-US" altLang="zh-TW" dirty="0"/>
              <a:t> [</a:t>
            </a:r>
            <a:r>
              <a:rPr lang="en-US" altLang="zh-TW" dirty="0" err="1"/>
              <a:t>outfile</a:t>
            </a:r>
            <a:r>
              <a:rPr lang="en-US" altLang="zh-TW" dirty="0"/>
              <a:t>]]</a:t>
            </a:r>
          </a:p>
          <a:p>
            <a:r>
              <a:rPr lang="en-US" altLang="zh-TW" dirty="0"/>
              <a:t>    or</a:t>
            </a:r>
          </a:p>
          <a:p>
            <a:r>
              <a:rPr lang="en-US" altLang="zh-TW" dirty="0"/>
              <a:t>       </a:t>
            </a:r>
            <a:r>
              <a:rPr lang="en-US" altLang="zh-TW" dirty="0" err="1"/>
              <a:t>xxd</a:t>
            </a:r>
            <a:r>
              <a:rPr lang="en-US" altLang="zh-TW" dirty="0"/>
              <a:t> -r [-s [-]offset] [-c cols] [-</a:t>
            </a:r>
            <a:r>
              <a:rPr lang="en-US" altLang="zh-TW" dirty="0" err="1"/>
              <a:t>ps</a:t>
            </a:r>
            <a:r>
              <a:rPr lang="en-US" altLang="zh-TW" dirty="0"/>
              <a:t>] [</a:t>
            </a:r>
            <a:r>
              <a:rPr lang="en-US" altLang="zh-TW" dirty="0" err="1"/>
              <a:t>infile</a:t>
            </a:r>
            <a:r>
              <a:rPr lang="en-US" altLang="zh-TW" dirty="0"/>
              <a:t> [</a:t>
            </a:r>
            <a:r>
              <a:rPr lang="en-US" altLang="zh-TW" dirty="0" err="1"/>
              <a:t>outfile</a:t>
            </a:r>
            <a:r>
              <a:rPr lang="en-US" altLang="zh-TW" dirty="0"/>
              <a:t>]]</a:t>
            </a:r>
          </a:p>
        </p:txBody>
      </p:sp>
      <p:sp>
        <p:nvSpPr>
          <p:cNvPr id="5" name="矩形 4"/>
          <p:cNvSpPr/>
          <p:nvPr/>
        </p:nvSpPr>
        <p:spPr>
          <a:xfrm>
            <a:off x="446989" y="2439505"/>
            <a:ext cx="1182503" cy="584775"/>
          </a:xfrm>
          <a:prstGeom prst="rect">
            <a:avLst/>
          </a:prstGeom>
        </p:spPr>
        <p:txBody>
          <a:bodyPr wrap="none">
            <a:spAutoFit/>
          </a:bodyPr>
          <a:lstStyle/>
          <a:p>
            <a:r>
              <a:rPr lang="en-US" altLang="zh-TW" sz="3200" dirty="0" err="1"/>
              <a:t>xxd</a:t>
            </a:r>
            <a:r>
              <a:rPr lang="en-US" altLang="zh-TW" sz="3200" dirty="0"/>
              <a:t> -h</a:t>
            </a:r>
          </a:p>
        </p:txBody>
      </p:sp>
      <p:sp>
        <p:nvSpPr>
          <p:cNvPr id="6" name="矩形 5"/>
          <p:cNvSpPr/>
          <p:nvPr/>
        </p:nvSpPr>
        <p:spPr>
          <a:xfrm>
            <a:off x="380231" y="1959679"/>
            <a:ext cx="3877985" cy="369332"/>
          </a:xfrm>
          <a:prstGeom prst="rect">
            <a:avLst/>
          </a:prstGeom>
        </p:spPr>
        <p:txBody>
          <a:bodyPr wrap="none">
            <a:spAutoFit/>
          </a:bodyPr>
          <a:lstStyle/>
          <a:p>
            <a:r>
              <a:rPr lang="zh-CN" altLang="en-US" b="1" dirty="0" smtClean="0">
                <a:effectLst>
                  <a:outerShdw blurRad="38100" dist="38100" dir="2700000" algn="tl">
                    <a:srgbClr val="000000">
                      <a:alpha val="43137"/>
                    </a:srgbClr>
                  </a:outerShdw>
                </a:effectLst>
              </a:rPr>
              <a:t>將一個檔以十六進位的形式顯示出來</a:t>
            </a:r>
            <a:endParaRPr lang="zh-TW" altLang="en-US" b="1" dirty="0">
              <a:effectLst>
                <a:outerShdw blurRad="38100" dist="38100" dir="2700000" algn="tl">
                  <a:srgbClr val="000000">
                    <a:alpha val="43137"/>
                  </a:srgbClr>
                </a:outerShdw>
              </a:effectLst>
            </a:endParaRPr>
          </a:p>
        </p:txBody>
      </p:sp>
      <p:sp>
        <p:nvSpPr>
          <p:cNvPr id="7" name="矩形 6"/>
          <p:cNvSpPr/>
          <p:nvPr/>
        </p:nvSpPr>
        <p:spPr>
          <a:xfrm>
            <a:off x="0" y="605655"/>
            <a:ext cx="12192000" cy="584775"/>
          </a:xfrm>
          <a:prstGeom prst="rect">
            <a:avLst/>
          </a:prstGeom>
          <a:solidFill>
            <a:schemeClr val="accent4">
              <a:lumMod val="50000"/>
            </a:schemeClr>
          </a:solidFill>
        </p:spPr>
        <p:txBody>
          <a:bodyPr wrap="square">
            <a:spAutoFit/>
          </a:bodyPr>
          <a:lstStyle/>
          <a:p>
            <a:r>
              <a:rPr lang="zh-TW" altLang="en-US" sz="3200" dirty="0">
                <a:solidFill>
                  <a:schemeClr val="bg1"/>
                </a:solidFill>
              </a:rPr>
              <a:t>使用</a:t>
            </a:r>
            <a:r>
              <a:rPr lang="en-US" altLang="zh-TW" sz="3200" dirty="0" err="1">
                <a:solidFill>
                  <a:schemeClr val="bg1"/>
                </a:solidFill>
              </a:rPr>
              <a:t>xxd</a:t>
            </a:r>
            <a:r>
              <a:rPr lang="zh-TW" altLang="en-US" sz="3200" dirty="0">
                <a:solidFill>
                  <a:schemeClr val="bg1"/>
                </a:solidFill>
              </a:rPr>
              <a:t>查看檔案格式</a:t>
            </a:r>
          </a:p>
        </p:txBody>
      </p:sp>
      <p:sp>
        <p:nvSpPr>
          <p:cNvPr id="3" name="內容版面配置區 2"/>
          <p:cNvSpPr>
            <a:spLocks noGrp="1"/>
          </p:cNvSpPr>
          <p:nvPr>
            <p:ph idx="1"/>
          </p:nvPr>
        </p:nvSpPr>
        <p:spPr>
          <a:xfrm>
            <a:off x="5046317" y="221168"/>
            <a:ext cx="7075415" cy="6320086"/>
          </a:xfrm>
          <a:solidFill>
            <a:schemeClr val="accent6">
              <a:lumMod val="20000"/>
              <a:lumOff val="80000"/>
            </a:schemeClr>
          </a:solidFill>
        </p:spPr>
        <p:txBody>
          <a:bodyPr>
            <a:noAutofit/>
          </a:bodyPr>
          <a:lstStyle/>
          <a:p>
            <a:pPr marL="0" indent="0">
              <a:buNone/>
            </a:pPr>
            <a:r>
              <a:rPr lang="en-US" altLang="zh-TW" sz="1800" dirty="0" smtClean="0"/>
              <a:t>Options</a:t>
            </a:r>
            <a:r>
              <a:rPr lang="en-US" altLang="zh-TW" sz="1800" dirty="0"/>
              <a:t>:</a:t>
            </a:r>
          </a:p>
          <a:p>
            <a:pPr marL="0" indent="0">
              <a:buNone/>
            </a:pPr>
            <a:r>
              <a:rPr lang="en-US" altLang="zh-TW" sz="1800" dirty="0"/>
              <a:t>    -a          toggle </a:t>
            </a:r>
            <a:r>
              <a:rPr lang="en-US" altLang="zh-TW" sz="1800" dirty="0" err="1"/>
              <a:t>autoskip</a:t>
            </a:r>
            <a:r>
              <a:rPr lang="en-US" altLang="zh-TW" sz="1800" dirty="0"/>
              <a:t>: A single '*' replaces </a:t>
            </a:r>
            <a:r>
              <a:rPr lang="en-US" altLang="zh-TW" sz="1800" dirty="0" err="1"/>
              <a:t>nul</a:t>
            </a:r>
            <a:r>
              <a:rPr lang="en-US" altLang="zh-TW" sz="1800" dirty="0"/>
              <a:t>-lines. Default off.</a:t>
            </a:r>
          </a:p>
          <a:p>
            <a:pPr marL="0" indent="0">
              <a:buNone/>
            </a:pPr>
            <a:r>
              <a:rPr lang="en-US" altLang="zh-TW" sz="1800" dirty="0"/>
              <a:t>    -b          binary digit dump (incompatible with -</a:t>
            </a:r>
            <a:r>
              <a:rPr lang="en-US" altLang="zh-TW" sz="1800" dirty="0" err="1"/>
              <a:t>ps</a:t>
            </a:r>
            <a:r>
              <a:rPr lang="en-US" altLang="zh-TW" sz="1800" dirty="0"/>
              <a:t>,-</a:t>
            </a:r>
            <a:r>
              <a:rPr lang="en-US" altLang="zh-TW" sz="1800" dirty="0" err="1"/>
              <a:t>i</a:t>
            </a:r>
            <a:r>
              <a:rPr lang="en-US" altLang="zh-TW" sz="1800" dirty="0"/>
              <a:t>,-r). Default hex.</a:t>
            </a:r>
          </a:p>
          <a:p>
            <a:pPr marL="0" indent="0">
              <a:buNone/>
            </a:pPr>
            <a:r>
              <a:rPr lang="en-US" altLang="zh-TW" sz="1800" dirty="0"/>
              <a:t>    -c cols     format &lt;cols&gt; octets per line. Default 16 (-</a:t>
            </a:r>
            <a:r>
              <a:rPr lang="en-US" altLang="zh-TW" sz="1800" dirty="0" err="1"/>
              <a:t>i</a:t>
            </a:r>
            <a:r>
              <a:rPr lang="en-US" altLang="zh-TW" sz="1800" dirty="0"/>
              <a:t>: 12, -</a:t>
            </a:r>
            <a:r>
              <a:rPr lang="en-US" altLang="zh-TW" sz="1800" dirty="0" err="1"/>
              <a:t>ps</a:t>
            </a:r>
            <a:r>
              <a:rPr lang="en-US" altLang="zh-TW" sz="1800" dirty="0"/>
              <a:t>: 30).</a:t>
            </a:r>
          </a:p>
          <a:p>
            <a:pPr marL="0" indent="0">
              <a:buNone/>
            </a:pPr>
            <a:r>
              <a:rPr lang="en-US" altLang="zh-TW" sz="1800" dirty="0"/>
              <a:t>    -E          show characters in EBCDIC. Default ASCII.</a:t>
            </a:r>
          </a:p>
          <a:p>
            <a:pPr marL="0" indent="0">
              <a:buNone/>
            </a:pPr>
            <a:r>
              <a:rPr lang="en-US" altLang="zh-TW" sz="1800" dirty="0"/>
              <a:t>    -e          little-endian dump (incompatible with -</a:t>
            </a:r>
            <a:r>
              <a:rPr lang="en-US" altLang="zh-TW" sz="1800" dirty="0" err="1"/>
              <a:t>ps</a:t>
            </a:r>
            <a:r>
              <a:rPr lang="en-US" altLang="zh-TW" sz="1800" dirty="0"/>
              <a:t>,-</a:t>
            </a:r>
            <a:r>
              <a:rPr lang="en-US" altLang="zh-TW" sz="1800" dirty="0" err="1"/>
              <a:t>i</a:t>
            </a:r>
            <a:r>
              <a:rPr lang="en-US" altLang="zh-TW" sz="1800" dirty="0"/>
              <a:t>,-r).</a:t>
            </a:r>
          </a:p>
          <a:p>
            <a:pPr marL="0" indent="0">
              <a:buNone/>
            </a:pPr>
            <a:r>
              <a:rPr lang="en-US" altLang="zh-TW" sz="1800" dirty="0"/>
              <a:t>    -g          number of octets per group in normal output. Default 2 (-e: 4).</a:t>
            </a:r>
          </a:p>
          <a:p>
            <a:pPr marL="0" indent="0">
              <a:buNone/>
            </a:pPr>
            <a:r>
              <a:rPr lang="en-US" altLang="zh-TW" sz="1800" dirty="0"/>
              <a:t>    -h          print this summary.</a:t>
            </a:r>
          </a:p>
          <a:p>
            <a:pPr marL="0" indent="0">
              <a:buNone/>
            </a:pPr>
            <a:r>
              <a:rPr lang="en-US" altLang="zh-TW" sz="1800" dirty="0"/>
              <a:t>    -</a:t>
            </a:r>
            <a:r>
              <a:rPr lang="en-US" altLang="zh-TW" sz="1800" dirty="0" err="1"/>
              <a:t>i</a:t>
            </a:r>
            <a:r>
              <a:rPr lang="en-US" altLang="zh-TW" sz="1800" dirty="0"/>
              <a:t>          output in C include file style.</a:t>
            </a:r>
          </a:p>
          <a:p>
            <a:pPr marL="0" indent="0">
              <a:buNone/>
            </a:pPr>
            <a:r>
              <a:rPr lang="en-US" altLang="zh-TW" sz="1800" dirty="0"/>
              <a:t>    -l </a:t>
            </a:r>
            <a:r>
              <a:rPr lang="en-US" altLang="zh-TW" sz="1800" dirty="0" err="1"/>
              <a:t>len</a:t>
            </a:r>
            <a:r>
              <a:rPr lang="en-US" altLang="zh-TW" sz="1800" dirty="0"/>
              <a:t>      stop after &lt;</a:t>
            </a:r>
            <a:r>
              <a:rPr lang="en-US" altLang="zh-TW" sz="1800" dirty="0" err="1"/>
              <a:t>len</a:t>
            </a:r>
            <a:r>
              <a:rPr lang="en-US" altLang="zh-TW" sz="1800" dirty="0"/>
              <a:t>&gt; octets.</a:t>
            </a:r>
          </a:p>
          <a:p>
            <a:pPr marL="0" indent="0">
              <a:buNone/>
            </a:pPr>
            <a:r>
              <a:rPr lang="en-US" altLang="zh-TW" sz="1800" dirty="0"/>
              <a:t>    -o off      add &lt;off&gt; to the displayed file position.</a:t>
            </a:r>
          </a:p>
          <a:p>
            <a:pPr marL="0" indent="0">
              <a:buNone/>
            </a:pPr>
            <a:r>
              <a:rPr lang="en-US" altLang="zh-TW" sz="1800" dirty="0"/>
              <a:t>    -</a:t>
            </a:r>
            <a:r>
              <a:rPr lang="en-US" altLang="zh-TW" sz="1800" dirty="0" err="1"/>
              <a:t>ps</a:t>
            </a:r>
            <a:r>
              <a:rPr lang="en-US" altLang="zh-TW" sz="1800" dirty="0"/>
              <a:t>         output in postscript plain </a:t>
            </a:r>
            <a:r>
              <a:rPr lang="en-US" altLang="zh-TW" sz="1800" dirty="0" err="1"/>
              <a:t>hexdump</a:t>
            </a:r>
            <a:r>
              <a:rPr lang="en-US" altLang="zh-TW" sz="1800" dirty="0"/>
              <a:t> style.</a:t>
            </a:r>
          </a:p>
          <a:p>
            <a:pPr marL="0" indent="0">
              <a:buNone/>
            </a:pPr>
            <a:r>
              <a:rPr lang="en-US" altLang="zh-TW" sz="1800" dirty="0"/>
              <a:t>    -r          reverse operation: convert (or patch) </a:t>
            </a:r>
            <a:r>
              <a:rPr lang="en-US" altLang="zh-TW" sz="1800" dirty="0" err="1"/>
              <a:t>hexdump</a:t>
            </a:r>
            <a:r>
              <a:rPr lang="en-US" altLang="zh-TW" sz="1800" dirty="0"/>
              <a:t> into binary.</a:t>
            </a:r>
          </a:p>
          <a:p>
            <a:pPr marL="0" indent="0">
              <a:buNone/>
            </a:pPr>
            <a:r>
              <a:rPr lang="en-US" altLang="zh-TW" sz="1800" dirty="0"/>
              <a:t>    -r -s off   revert with &lt;off&gt; added to file positions found in </a:t>
            </a:r>
            <a:r>
              <a:rPr lang="en-US" altLang="zh-TW" sz="1800" dirty="0" err="1"/>
              <a:t>hexdump</a:t>
            </a:r>
            <a:r>
              <a:rPr lang="en-US" altLang="zh-TW" sz="1800" dirty="0"/>
              <a:t>.</a:t>
            </a:r>
          </a:p>
          <a:p>
            <a:pPr marL="0" indent="0">
              <a:buNone/>
            </a:pPr>
            <a:r>
              <a:rPr lang="en-US" altLang="zh-TW" sz="1800" dirty="0"/>
              <a:t>    -s [+][-]seek  start at &lt;seek&gt; bytes abs. (or +: rel.) </a:t>
            </a:r>
            <a:r>
              <a:rPr lang="en-US" altLang="zh-TW" sz="1800" dirty="0" err="1"/>
              <a:t>infile</a:t>
            </a:r>
            <a:r>
              <a:rPr lang="en-US" altLang="zh-TW" sz="1800" dirty="0"/>
              <a:t> offset.</a:t>
            </a:r>
          </a:p>
          <a:p>
            <a:pPr marL="0" indent="0">
              <a:buNone/>
            </a:pPr>
            <a:r>
              <a:rPr lang="en-US" altLang="zh-TW" sz="1800" dirty="0"/>
              <a:t>    -u          use upper case hex letters.</a:t>
            </a:r>
          </a:p>
          <a:p>
            <a:pPr marL="0" indent="0">
              <a:buNone/>
            </a:pPr>
            <a:r>
              <a:rPr lang="en-US" altLang="zh-TW" sz="1800" dirty="0"/>
              <a:t>    -v          show version: "</a:t>
            </a:r>
            <a:r>
              <a:rPr lang="en-US" altLang="zh-TW" sz="1800" dirty="0" err="1"/>
              <a:t>xxd</a:t>
            </a:r>
            <a:r>
              <a:rPr lang="en-US" altLang="zh-TW" sz="1800" dirty="0"/>
              <a:t> V1.10 27oct98 by </a:t>
            </a:r>
            <a:r>
              <a:rPr lang="en-US" altLang="zh-TW" sz="1800" dirty="0" err="1"/>
              <a:t>Juergen</a:t>
            </a:r>
            <a:r>
              <a:rPr lang="en-US" altLang="zh-TW" sz="1800" dirty="0"/>
              <a:t> </a:t>
            </a:r>
            <a:r>
              <a:rPr lang="en-US" altLang="zh-TW" sz="1800" dirty="0" err="1"/>
              <a:t>Weigert</a:t>
            </a:r>
            <a:r>
              <a:rPr lang="en-US" altLang="zh-TW" sz="1800" dirty="0" smtClean="0"/>
              <a:t>".</a:t>
            </a:r>
            <a:endParaRPr lang="en-US" altLang="zh-TW" sz="1800" dirty="0"/>
          </a:p>
        </p:txBody>
      </p:sp>
    </p:spTree>
    <p:extLst>
      <p:ext uri="{BB962C8B-B14F-4D97-AF65-F5344CB8AC3E}">
        <p14:creationId xmlns:p14="http://schemas.microsoft.com/office/powerpoint/2010/main" val="1253430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p:txBody>
          <a:bodyPr>
            <a:normAutofit fontScale="85000" lnSpcReduction="20000"/>
          </a:bodyPr>
          <a:lstStyle/>
          <a:p>
            <a:pPr marL="0" indent="0">
              <a:buNone/>
            </a:pPr>
            <a:r>
              <a:rPr lang="en-US" altLang="zh-TW" dirty="0" err="1"/>
              <a:t>root@kali</a:t>
            </a:r>
            <a:r>
              <a:rPr lang="en-US" altLang="zh-TW" dirty="0"/>
              <a:t>:~/Desktop# </a:t>
            </a:r>
            <a:r>
              <a:rPr lang="en-US" altLang="zh-TW" dirty="0" err="1"/>
              <a:t>xxd</a:t>
            </a:r>
            <a:r>
              <a:rPr lang="en-US" altLang="zh-TW" dirty="0"/>
              <a:t> ezmonay.jpg | head </a:t>
            </a:r>
          </a:p>
          <a:p>
            <a:pPr marL="0" indent="0">
              <a:buNone/>
            </a:pPr>
            <a:r>
              <a:rPr lang="en-US" altLang="zh-TW" dirty="0"/>
              <a:t>00000000: </a:t>
            </a:r>
            <a:r>
              <a:rPr lang="en-US" altLang="zh-TW" b="1" dirty="0">
                <a:effectLst>
                  <a:outerShdw blurRad="38100" dist="38100" dir="2700000" algn="tl">
                    <a:srgbClr val="000000">
                      <a:alpha val="43137"/>
                    </a:srgbClr>
                  </a:outerShdw>
                </a:effectLst>
              </a:rPr>
              <a:t>0101 01</a:t>
            </a:r>
            <a:r>
              <a:rPr lang="en-US" altLang="zh-TW" dirty="0"/>
              <a:t>00 4800 4800 00ff db00 4300 0302  ....H.H.....C...</a:t>
            </a:r>
          </a:p>
          <a:p>
            <a:pPr marL="0" indent="0">
              <a:buNone/>
            </a:pPr>
            <a:r>
              <a:rPr lang="en-US" altLang="zh-TW" dirty="0"/>
              <a:t>00000010: 0203 0202 0303 0303 0403 0304 0508 0505  ................</a:t>
            </a:r>
          </a:p>
          <a:p>
            <a:pPr marL="0" indent="0">
              <a:buNone/>
            </a:pPr>
            <a:r>
              <a:rPr lang="en-US" altLang="zh-TW" dirty="0"/>
              <a:t>00000020: 0404 050a 0707 0608 0c0a 0c0c 0b0a 0b0b  ................</a:t>
            </a:r>
          </a:p>
          <a:p>
            <a:pPr marL="0" indent="0">
              <a:buNone/>
            </a:pPr>
            <a:r>
              <a:rPr lang="en-US" altLang="zh-TW" dirty="0"/>
              <a:t>00000030: 0d0e 1210 0d0e 110e 0b0b 1016 1011 1314  ................</a:t>
            </a:r>
          </a:p>
          <a:p>
            <a:pPr marL="0" indent="0">
              <a:buNone/>
            </a:pPr>
            <a:r>
              <a:rPr lang="en-US" altLang="zh-TW" dirty="0"/>
              <a:t>00000040: 1515 150c 0f17 1816 1418 1214 1514 </a:t>
            </a:r>
            <a:r>
              <a:rPr lang="en-US" altLang="zh-TW" dirty="0" err="1"/>
              <a:t>ffdb</a:t>
            </a:r>
            <a:r>
              <a:rPr lang="en-US" altLang="zh-TW" dirty="0"/>
              <a:t>  ................</a:t>
            </a:r>
          </a:p>
          <a:p>
            <a:pPr marL="0" indent="0">
              <a:buNone/>
            </a:pPr>
            <a:r>
              <a:rPr lang="en-US" altLang="zh-TW" dirty="0"/>
              <a:t>00000050: 0043 0103 0404 0504 0509 0505 0914 0d0b  .C..............</a:t>
            </a:r>
          </a:p>
          <a:p>
            <a:pPr marL="0" indent="0">
              <a:buNone/>
            </a:pPr>
            <a:r>
              <a:rPr lang="en-US" altLang="zh-TW" dirty="0"/>
              <a:t>00000060: 0d14 1414 1414 1414 1414 1414 1414 1414  ................</a:t>
            </a:r>
          </a:p>
          <a:p>
            <a:pPr marL="0" indent="0">
              <a:buNone/>
            </a:pPr>
            <a:r>
              <a:rPr lang="en-US" altLang="zh-TW" dirty="0"/>
              <a:t>00000070: 1414 1414 1414 1414 1414 1414 1414 1414  ................</a:t>
            </a:r>
          </a:p>
          <a:p>
            <a:pPr marL="0" indent="0">
              <a:buNone/>
            </a:pPr>
            <a:r>
              <a:rPr lang="en-US" altLang="zh-TW" dirty="0"/>
              <a:t>00000080: 1414 1414 1414 1414 1414 1414 1414 1414  ................</a:t>
            </a:r>
          </a:p>
          <a:p>
            <a:pPr marL="0" indent="0">
              <a:buNone/>
            </a:pPr>
            <a:r>
              <a:rPr lang="en-US" altLang="zh-TW" dirty="0"/>
              <a:t>00000090: 1414 14ff c200 1108 0168 01e0 0301 1100  .........h......</a:t>
            </a:r>
          </a:p>
          <a:p>
            <a:pPr marL="0" indent="0">
              <a:buNone/>
            </a:pPr>
            <a:endParaRPr lang="zh-TW" altLang="en-US" dirty="0"/>
          </a:p>
        </p:txBody>
      </p:sp>
      <p:sp>
        <p:nvSpPr>
          <p:cNvPr id="4" name="矩形 3"/>
          <p:cNvSpPr/>
          <p:nvPr/>
        </p:nvSpPr>
        <p:spPr>
          <a:xfrm>
            <a:off x="0" y="605655"/>
            <a:ext cx="12192000" cy="584775"/>
          </a:xfrm>
          <a:prstGeom prst="rect">
            <a:avLst/>
          </a:prstGeom>
          <a:solidFill>
            <a:schemeClr val="accent4">
              <a:lumMod val="50000"/>
            </a:schemeClr>
          </a:solidFill>
        </p:spPr>
        <p:txBody>
          <a:bodyPr wrap="square">
            <a:spAutoFit/>
          </a:bodyPr>
          <a:lstStyle/>
          <a:p>
            <a:r>
              <a:rPr lang="zh-TW" altLang="en-US" sz="3200" dirty="0">
                <a:solidFill>
                  <a:schemeClr val="bg1"/>
                </a:solidFill>
              </a:rPr>
              <a:t>使用</a:t>
            </a:r>
            <a:r>
              <a:rPr lang="en-US" altLang="zh-TW" sz="3200" dirty="0" err="1">
                <a:solidFill>
                  <a:schemeClr val="bg1"/>
                </a:solidFill>
              </a:rPr>
              <a:t>xxd</a:t>
            </a:r>
            <a:r>
              <a:rPr lang="zh-TW" altLang="en-US" sz="3200" dirty="0">
                <a:solidFill>
                  <a:schemeClr val="bg1"/>
                </a:solidFill>
              </a:rPr>
              <a:t>查看檔案格式</a:t>
            </a:r>
          </a:p>
        </p:txBody>
      </p:sp>
    </p:spTree>
    <p:extLst>
      <p:ext uri="{BB962C8B-B14F-4D97-AF65-F5344CB8AC3E}">
        <p14:creationId xmlns:p14="http://schemas.microsoft.com/office/powerpoint/2010/main" val="415178527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362465" y="1825625"/>
            <a:ext cx="11598875" cy="1815499"/>
          </a:xfrm>
        </p:spPr>
        <p:txBody>
          <a:bodyPr>
            <a:normAutofit fontScale="85000" lnSpcReduction="10000"/>
          </a:bodyPr>
          <a:lstStyle/>
          <a:p>
            <a:pPr marL="0" indent="0">
              <a:buNone/>
            </a:pPr>
            <a:r>
              <a:rPr lang="en-US" altLang="zh-TW" dirty="0" err="1"/>
              <a:t>root@kali</a:t>
            </a:r>
            <a:r>
              <a:rPr lang="en-US" altLang="zh-TW" dirty="0"/>
              <a:t>:~/Desktop# </a:t>
            </a:r>
            <a:r>
              <a:rPr lang="en-US" altLang="zh-TW" b="1" dirty="0" err="1">
                <a:solidFill>
                  <a:srgbClr val="FF0000"/>
                </a:solidFill>
                <a:effectLst>
                  <a:outerShdw blurRad="38100" dist="38100" dir="2700000" algn="tl">
                    <a:srgbClr val="000000">
                      <a:alpha val="43137"/>
                    </a:srgbClr>
                  </a:outerShdw>
                </a:effectLst>
              </a:rPr>
              <a:t>printf</a:t>
            </a:r>
            <a:r>
              <a:rPr lang="en-US" altLang="zh-TW" b="1" dirty="0">
                <a:solidFill>
                  <a:srgbClr val="FF0000"/>
                </a:solidFill>
                <a:effectLst>
                  <a:outerShdw blurRad="38100" dist="38100" dir="2700000" algn="tl">
                    <a:srgbClr val="000000">
                      <a:alpha val="43137"/>
                    </a:srgbClr>
                  </a:outerShdw>
                </a:effectLst>
              </a:rPr>
              <a:t> '\</a:t>
            </a:r>
            <a:r>
              <a:rPr lang="en-US" altLang="zh-TW" b="1" dirty="0" err="1">
                <a:solidFill>
                  <a:srgbClr val="FF0000"/>
                </a:solidFill>
                <a:effectLst>
                  <a:outerShdw blurRad="38100" dist="38100" dir="2700000" algn="tl">
                    <a:srgbClr val="000000">
                      <a:alpha val="43137"/>
                    </a:srgbClr>
                  </a:outerShdw>
                </a:effectLst>
              </a:rPr>
              <a:t>xff</a:t>
            </a:r>
            <a:r>
              <a:rPr lang="en-US" altLang="zh-TW" b="1" dirty="0">
                <a:solidFill>
                  <a:srgbClr val="FF0000"/>
                </a:solidFill>
                <a:effectLst>
                  <a:outerShdw blurRad="38100" dist="38100" dir="2700000" algn="tl">
                    <a:srgbClr val="000000">
                      <a:alpha val="43137"/>
                    </a:srgbClr>
                  </a:outerShdw>
                </a:effectLst>
              </a:rPr>
              <a:t>\xd8\</a:t>
            </a:r>
            <a:r>
              <a:rPr lang="en-US" altLang="zh-TW" b="1" dirty="0" err="1">
                <a:solidFill>
                  <a:srgbClr val="FF0000"/>
                </a:solidFill>
                <a:effectLst>
                  <a:outerShdw blurRad="38100" dist="38100" dir="2700000" algn="tl">
                    <a:srgbClr val="000000">
                      <a:alpha val="43137"/>
                    </a:srgbClr>
                  </a:outerShdw>
                </a:effectLst>
              </a:rPr>
              <a:t>xff</a:t>
            </a:r>
            <a:r>
              <a:rPr lang="en-US" altLang="zh-TW" b="1" dirty="0">
                <a:solidFill>
                  <a:srgbClr val="FF0000"/>
                </a:solidFill>
                <a:effectLst>
                  <a:outerShdw blurRad="38100" dist="38100" dir="2700000" algn="tl">
                    <a:srgbClr val="000000">
                      <a:alpha val="43137"/>
                    </a:srgbClr>
                  </a:outerShdw>
                </a:effectLst>
              </a:rPr>
              <a:t>' | </a:t>
            </a:r>
            <a:r>
              <a:rPr lang="en-US" altLang="zh-TW" b="1" dirty="0" err="1">
                <a:solidFill>
                  <a:srgbClr val="FF0000"/>
                </a:solidFill>
                <a:effectLst>
                  <a:outerShdw blurRad="38100" dist="38100" dir="2700000" algn="tl">
                    <a:srgbClr val="000000">
                      <a:alpha val="43137"/>
                    </a:srgbClr>
                  </a:outerShdw>
                </a:effectLst>
              </a:rPr>
              <a:t>dd</a:t>
            </a:r>
            <a:r>
              <a:rPr lang="en-US" altLang="zh-TW" b="1" dirty="0">
                <a:solidFill>
                  <a:srgbClr val="FF0000"/>
                </a:solidFill>
                <a:effectLst>
                  <a:outerShdw blurRad="38100" dist="38100" dir="2700000" algn="tl">
                    <a:srgbClr val="000000">
                      <a:alpha val="43137"/>
                    </a:srgbClr>
                  </a:outerShdw>
                </a:effectLst>
              </a:rPr>
              <a:t> of=ezmonay.jpg </a:t>
            </a:r>
            <a:r>
              <a:rPr lang="en-US" altLang="zh-TW" b="1" dirty="0" err="1">
                <a:solidFill>
                  <a:srgbClr val="FF0000"/>
                </a:solidFill>
                <a:effectLst>
                  <a:outerShdw blurRad="38100" dist="38100" dir="2700000" algn="tl">
                    <a:srgbClr val="000000">
                      <a:alpha val="43137"/>
                    </a:srgbClr>
                  </a:outerShdw>
                </a:effectLst>
              </a:rPr>
              <a:t>bs</a:t>
            </a:r>
            <a:r>
              <a:rPr lang="en-US" altLang="zh-TW" b="1" dirty="0">
                <a:solidFill>
                  <a:srgbClr val="FF0000"/>
                </a:solidFill>
                <a:effectLst>
                  <a:outerShdw blurRad="38100" dist="38100" dir="2700000" algn="tl">
                    <a:srgbClr val="000000">
                      <a:alpha val="43137"/>
                    </a:srgbClr>
                  </a:outerShdw>
                </a:effectLst>
              </a:rPr>
              <a:t>=1 seek=0 conv=</a:t>
            </a:r>
            <a:r>
              <a:rPr lang="en-US" altLang="zh-TW" b="1" dirty="0" err="1">
                <a:solidFill>
                  <a:srgbClr val="FF0000"/>
                </a:solidFill>
                <a:effectLst>
                  <a:outerShdw blurRad="38100" dist="38100" dir="2700000" algn="tl">
                    <a:srgbClr val="000000">
                      <a:alpha val="43137"/>
                    </a:srgbClr>
                  </a:outerShdw>
                </a:effectLst>
              </a:rPr>
              <a:t>notrunc</a:t>
            </a:r>
            <a:endParaRPr lang="en-US" altLang="zh-TW" b="1" dirty="0">
              <a:solidFill>
                <a:srgbClr val="FF0000"/>
              </a:solidFill>
              <a:effectLst>
                <a:outerShdw blurRad="38100" dist="38100" dir="2700000" algn="tl">
                  <a:srgbClr val="000000">
                    <a:alpha val="43137"/>
                  </a:srgbClr>
                </a:outerShdw>
              </a:effectLst>
            </a:endParaRPr>
          </a:p>
          <a:p>
            <a:pPr marL="0" indent="0">
              <a:buNone/>
            </a:pPr>
            <a:r>
              <a:rPr lang="en-US" altLang="zh-TW" dirty="0"/>
              <a:t>3+0 records in</a:t>
            </a:r>
          </a:p>
          <a:p>
            <a:pPr marL="0" indent="0">
              <a:buNone/>
            </a:pPr>
            <a:r>
              <a:rPr lang="en-US" altLang="zh-TW" dirty="0"/>
              <a:t>3+0 records out</a:t>
            </a:r>
          </a:p>
          <a:p>
            <a:pPr marL="0" indent="0">
              <a:buNone/>
            </a:pPr>
            <a:r>
              <a:rPr lang="en-US" altLang="zh-TW" dirty="0"/>
              <a:t>3 bytes copied, 0.00058475 s, 5.1 kB/s</a:t>
            </a:r>
          </a:p>
        </p:txBody>
      </p:sp>
      <p:sp>
        <p:nvSpPr>
          <p:cNvPr id="4" name="矩形 3"/>
          <p:cNvSpPr/>
          <p:nvPr/>
        </p:nvSpPr>
        <p:spPr>
          <a:xfrm>
            <a:off x="0" y="605655"/>
            <a:ext cx="12192000" cy="584775"/>
          </a:xfrm>
          <a:prstGeom prst="rect">
            <a:avLst/>
          </a:prstGeom>
          <a:solidFill>
            <a:schemeClr val="accent4">
              <a:lumMod val="50000"/>
            </a:schemeClr>
          </a:solidFill>
        </p:spPr>
        <p:txBody>
          <a:bodyPr wrap="square">
            <a:spAutoFit/>
          </a:bodyPr>
          <a:lstStyle/>
          <a:p>
            <a:r>
              <a:rPr lang="zh-TW" altLang="en-US" sz="3200" dirty="0" smtClean="0">
                <a:solidFill>
                  <a:schemeClr val="bg1"/>
                </a:solidFill>
              </a:rPr>
              <a:t>修改成正確的檔案</a:t>
            </a:r>
            <a:r>
              <a:rPr lang="zh-TW" altLang="en-US" sz="3200" dirty="0">
                <a:solidFill>
                  <a:schemeClr val="bg1"/>
                </a:solidFill>
              </a:rPr>
              <a:t>格式</a:t>
            </a:r>
          </a:p>
        </p:txBody>
      </p:sp>
    </p:spTree>
    <p:extLst>
      <p:ext uri="{BB962C8B-B14F-4D97-AF65-F5344CB8AC3E}">
        <p14:creationId xmlns:p14="http://schemas.microsoft.com/office/powerpoint/2010/main" val="333237386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p:cNvSpPr>
            <a:spLocks noGrp="1"/>
          </p:cNvSpPr>
          <p:nvPr>
            <p:ph idx="1"/>
          </p:nvPr>
        </p:nvSpPr>
        <p:spPr>
          <a:xfrm>
            <a:off x="1274805" y="2437585"/>
            <a:ext cx="8717692" cy="4351338"/>
          </a:xfrm>
        </p:spPr>
        <p:txBody>
          <a:bodyPr>
            <a:normAutofit fontScale="85000" lnSpcReduction="20000"/>
          </a:bodyPr>
          <a:lstStyle/>
          <a:p>
            <a:pPr marL="0" indent="0">
              <a:buNone/>
            </a:pPr>
            <a:r>
              <a:rPr lang="en-US" altLang="zh-TW" dirty="0" err="1"/>
              <a:t>root@kali</a:t>
            </a:r>
            <a:r>
              <a:rPr lang="en-US" altLang="zh-TW" dirty="0"/>
              <a:t>:~/Desktop# </a:t>
            </a:r>
            <a:r>
              <a:rPr lang="en-US" altLang="zh-TW" b="1" dirty="0" err="1">
                <a:solidFill>
                  <a:srgbClr val="FF0000"/>
                </a:solidFill>
                <a:effectLst>
                  <a:outerShdw blurRad="38100" dist="38100" dir="2700000" algn="tl">
                    <a:srgbClr val="000000">
                      <a:alpha val="43137"/>
                    </a:srgbClr>
                  </a:outerShdw>
                </a:effectLst>
              </a:rPr>
              <a:t>xxd</a:t>
            </a:r>
            <a:r>
              <a:rPr lang="en-US" altLang="zh-TW" b="1" dirty="0">
                <a:solidFill>
                  <a:srgbClr val="FF0000"/>
                </a:solidFill>
                <a:effectLst>
                  <a:outerShdw blurRad="38100" dist="38100" dir="2700000" algn="tl">
                    <a:srgbClr val="000000">
                      <a:alpha val="43137"/>
                    </a:srgbClr>
                  </a:outerShdw>
                </a:effectLst>
              </a:rPr>
              <a:t> ezmonay.jpg | head </a:t>
            </a:r>
          </a:p>
          <a:p>
            <a:pPr marL="0" indent="0">
              <a:buNone/>
            </a:pPr>
            <a:r>
              <a:rPr lang="en-US" altLang="zh-TW" dirty="0"/>
              <a:t>00000000: </a:t>
            </a:r>
            <a:r>
              <a:rPr lang="en-US" altLang="zh-TW" b="1" dirty="0">
                <a:solidFill>
                  <a:srgbClr val="FF0000"/>
                </a:solidFill>
                <a:effectLst>
                  <a:outerShdw blurRad="38100" dist="38100" dir="2700000" algn="tl">
                    <a:srgbClr val="000000">
                      <a:alpha val="43137"/>
                    </a:srgbClr>
                  </a:outerShdw>
                </a:effectLst>
              </a:rPr>
              <a:t>ffd8 ff</a:t>
            </a:r>
            <a:r>
              <a:rPr lang="en-US" altLang="zh-TW" dirty="0"/>
              <a:t>00 4800 4800 00ff db00 4300 0302  ....H.H.....C...</a:t>
            </a:r>
          </a:p>
          <a:p>
            <a:pPr marL="0" indent="0">
              <a:buNone/>
            </a:pPr>
            <a:r>
              <a:rPr lang="en-US" altLang="zh-TW" dirty="0"/>
              <a:t>00000010: 0203 0202 0303 0303 0403 0304 0508 0505  ................</a:t>
            </a:r>
          </a:p>
          <a:p>
            <a:pPr marL="0" indent="0">
              <a:buNone/>
            </a:pPr>
            <a:r>
              <a:rPr lang="en-US" altLang="zh-TW" dirty="0"/>
              <a:t>00000020: 0404 050a 0707 0608 0c0a 0c0c 0b0a 0b0b  ................</a:t>
            </a:r>
          </a:p>
          <a:p>
            <a:pPr marL="0" indent="0">
              <a:buNone/>
            </a:pPr>
            <a:r>
              <a:rPr lang="en-US" altLang="zh-TW" dirty="0"/>
              <a:t>00000030: 0d0e 1210 0d0e 110e 0b0b 1016 1011 1314  ................</a:t>
            </a:r>
          </a:p>
          <a:p>
            <a:pPr marL="0" indent="0">
              <a:buNone/>
            </a:pPr>
            <a:r>
              <a:rPr lang="en-US" altLang="zh-TW" dirty="0"/>
              <a:t>00000040: 1515 150c 0f17 1816 1418 1214 1514 </a:t>
            </a:r>
            <a:r>
              <a:rPr lang="en-US" altLang="zh-TW" dirty="0" err="1"/>
              <a:t>ffdb</a:t>
            </a:r>
            <a:r>
              <a:rPr lang="en-US" altLang="zh-TW" dirty="0"/>
              <a:t>  ................</a:t>
            </a:r>
          </a:p>
          <a:p>
            <a:pPr marL="0" indent="0">
              <a:buNone/>
            </a:pPr>
            <a:r>
              <a:rPr lang="en-US" altLang="zh-TW" dirty="0"/>
              <a:t>00000050: 0043 0103 0404 0504 0509 0505 0914 0d0b  .C..............</a:t>
            </a:r>
          </a:p>
          <a:p>
            <a:pPr marL="0" indent="0">
              <a:buNone/>
            </a:pPr>
            <a:r>
              <a:rPr lang="en-US" altLang="zh-TW" dirty="0"/>
              <a:t>00000060: 0d14 1414 1414 1414 1414 1414 1414 1414  ................</a:t>
            </a:r>
          </a:p>
          <a:p>
            <a:pPr marL="0" indent="0">
              <a:buNone/>
            </a:pPr>
            <a:r>
              <a:rPr lang="en-US" altLang="zh-TW" dirty="0"/>
              <a:t>00000070: 1414 1414 1414 1414 1414 1414 1414 1414  ................</a:t>
            </a:r>
          </a:p>
          <a:p>
            <a:pPr marL="0" indent="0">
              <a:buNone/>
            </a:pPr>
            <a:r>
              <a:rPr lang="en-US" altLang="zh-TW" dirty="0"/>
              <a:t>00000080: 1414 1414 1414 1414 1414 1414 1414 1414  ................</a:t>
            </a:r>
          </a:p>
          <a:p>
            <a:pPr marL="0" indent="0">
              <a:buNone/>
            </a:pPr>
            <a:r>
              <a:rPr lang="en-US" altLang="zh-TW" dirty="0"/>
              <a:t>00000090: 1414 14ff c200 1108 0168 01e0 0301 1100  .........h......</a:t>
            </a:r>
          </a:p>
        </p:txBody>
      </p:sp>
      <p:sp>
        <p:nvSpPr>
          <p:cNvPr id="4" name="矩形 3"/>
          <p:cNvSpPr/>
          <p:nvPr/>
        </p:nvSpPr>
        <p:spPr>
          <a:xfrm>
            <a:off x="0" y="605655"/>
            <a:ext cx="12192000" cy="584775"/>
          </a:xfrm>
          <a:prstGeom prst="rect">
            <a:avLst/>
          </a:prstGeom>
          <a:solidFill>
            <a:schemeClr val="accent4">
              <a:lumMod val="50000"/>
            </a:schemeClr>
          </a:solidFill>
        </p:spPr>
        <p:txBody>
          <a:bodyPr wrap="square">
            <a:spAutoFit/>
          </a:bodyPr>
          <a:lstStyle/>
          <a:p>
            <a:r>
              <a:rPr lang="zh-TW" altLang="en-US" sz="3200" dirty="0">
                <a:solidFill>
                  <a:schemeClr val="bg1"/>
                </a:solidFill>
              </a:rPr>
              <a:t>再度</a:t>
            </a:r>
            <a:r>
              <a:rPr lang="zh-TW" altLang="en-US" sz="3200" dirty="0" smtClean="0">
                <a:solidFill>
                  <a:schemeClr val="bg1"/>
                </a:solidFill>
              </a:rPr>
              <a:t>查看</a:t>
            </a:r>
            <a:r>
              <a:rPr lang="zh-TW" altLang="en-US" sz="3200" dirty="0">
                <a:solidFill>
                  <a:schemeClr val="bg1"/>
                </a:solidFill>
              </a:rPr>
              <a:t>檔案格式</a:t>
            </a:r>
          </a:p>
        </p:txBody>
      </p:sp>
      <p:sp>
        <p:nvSpPr>
          <p:cNvPr id="2" name="矩形 1"/>
          <p:cNvSpPr/>
          <p:nvPr/>
        </p:nvSpPr>
        <p:spPr>
          <a:xfrm>
            <a:off x="897923" y="1368764"/>
            <a:ext cx="6096000" cy="830997"/>
          </a:xfrm>
          <a:prstGeom prst="rect">
            <a:avLst/>
          </a:prstGeom>
        </p:spPr>
        <p:txBody>
          <a:bodyPr>
            <a:spAutoFit/>
          </a:bodyPr>
          <a:lstStyle/>
          <a:p>
            <a:r>
              <a:rPr lang="en-US" altLang="zh-TW" sz="2400" dirty="0" err="1"/>
              <a:t>root@kali</a:t>
            </a:r>
            <a:r>
              <a:rPr lang="en-US" altLang="zh-TW" sz="2400" dirty="0"/>
              <a:t>:~/Desktop# </a:t>
            </a:r>
            <a:r>
              <a:rPr lang="en-US" altLang="zh-TW" sz="2400" b="1" dirty="0">
                <a:solidFill>
                  <a:srgbClr val="FF0000"/>
                </a:solidFill>
                <a:effectLst>
                  <a:outerShdw blurRad="38100" dist="38100" dir="2700000" algn="tl">
                    <a:srgbClr val="000000">
                      <a:alpha val="43137"/>
                    </a:srgbClr>
                  </a:outerShdw>
                </a:effectLst>
              </a:rPr>
              <a:t>file ezmonay.</a:t>
            </a:r>
            <a:r>
              <a:rPr lang="en-US" altLang="zh-TW" sz="2400" dirty="0"/>
              <a:t>jpg</a:t>
            </a:r>
          </a:p>
          <a:p>
            <a:r>
              <a:rPr lang="en-US" altLang="zh-TW" sz="2400" dirty="0"/>
              <a:t>ezmonay.jpg: JPEG image data</a:t>
            </a:r>
          </a:p>
        </p:txBody>
      </p:sp>
    </p:spTree>
    <p:extLst>
      <p:ext uri="{BB962C8B-B14F-4D97-AF65-F5344CB8AC3E}">
        <p14:creationId xmlns:p14="http://schemas.microsoft.com/office/powerpoint/2010/main" val="278483388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內容版面配置區 5"/>
          <p:cNvPicPr>
            <a:picLocks noGrp="1" noChangeAspect="1"/>
          </p:cNvPicPr>
          <p:nvPr>
            <p:ph idx="1"/>
          </p:nvPr>
        </p:nvPicPr>
        <p:blipFill rotWithShape="1">
          <a:blip r:embed="rId2"/>
          <a:srcRect t="996"/>
          <a:stretch/>
        </p:blipFill>
        <p:spPr>
          <a:xfrm>
            <a:off x="1740118" y="1079157"/>
            <a:ext cx="7781938" cy="5093020"/>
          </a:xfrm>
          <a:prstGeom prst="rect">
            <a:avLst/>
          </a:prstGeom>
        </p:spPr>
      </p:pic>
    </p:spTree>
    <p:extLst>
      <p:ext uri="{BB962C8B-B14F-4D97-AF65-F5344CB8AC3E}">
        <p14:creationId xmlns:p14="http://schemas.microsoft.com/office/powerpoint/2010/main" val="7139149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各種類型的隱寫術</a:t>
            </a:r>
          </a:p>
        </p:txBody>
      </p:sp>
      <p:sp>
        <p:nvSpPr>
          <p:cNvPr id="3" name="內容版面配置區 2"/>
          <p:cNvSpPr>
            <a:spLocks noGrp="1"/>
          </p:cNvSpPr>
          <p:nvPr>
            <p:ph sz="half" idx="1"/>
          </p:nvPr>
        </p:nvSpPr>
        <p:spPr>
          <a:xfrm>
            <a:off x="838199" y="1825625"/>
            <a:ext cx="9969843" cy="2136775"/>
          </a:xfrm>
        </p:spPr>
        <p:txBody>
          <a:bodyPr>
            <a:normAutofit/>
          </a:bodyPr>
          <a:lstStyle/>
          <a:p>
            <a:r>
              <a:rPr lang="en-US" altLang="zh-TW" dirty="0" smtClean="0"/>
              <a:t>Document </a:t>
            </a:r>
            <a:r>
              <a:rPr lang="en-US" altLang="zh-TW" dirty="0" err="1"/>
              <a:t>Stegonagraphy</a:t>
            </a:r>
            <a:r>
              <a:rPr lang="en-US" altLang="zh-TW" dirty="0"/>
              <a:t>:</a:t>
            </a:r>
            <a:r>
              <a:rPr lang="zh-TW" altLang="en-US" dirty="0"/>
              <a:t>各種文件類型的隱寫</a:t>
            </a:r>
            <a:r>
              <a:rPr lang="zh-TW" altLang="en-US" dirty="0" smtClean="0"/>
              <a:t>術</a:t>
            </a:r>
            <a:endParaRPr lang="en-US" altLang="zh-TW" dirty="0"/>
          </a:p>
          <a:p>
            <a:r>
              <a:rPr lang="en-US" altLang="zh-TW" dirty="0"/>
              <a:t>Image </a:t>
            </a:r>
            <a:r>
              <a:rPr lang="en-US" altLang="zh-TW" dirty="0" err="1"/>
              <a:t>Stegonagraphy</a:t>
            </a:r>
            <a:r>
              <a:rPr lang="en-US" altLang="zh-TW" dirty="0"/>
              <a:t>:</a:t>
            </a:r>
            <a:r>
              <a:rPr lang="zh-TW" altLang="en-US" dirty="0"/>
              <a:t>隱藏在圖片的機密</a:t>
            </a:r>
          </a:p>
          <a:p>
            <a:r>
              <a:rPr lang="en-US" altLang="zh-TW" dirty="0"/>
              <a:t>Audio </a:t>
            </a:r>
            <a:r>
              <a:rPr lang="en-US" altLang="zh-TW" dirty="0" err="1"/>
              <a:t>Stegonagraphy</a:t>
            </a:r>
            <a:r>
              <a:rPr lang="en-US" altLang="zh-TW" dirty="0"/>
              <a:t>:</a:t>
            </a:r>
            <a:r>
              <a:rPr lang="zh-TW" altLang="en-US" dirty="0"/>
              <a:t>隱藏在聲音的機密</a:t>
            </a:r>
          </a:p>
          <a:p>
            <a:r>
              <a:rPr lang="en-US" altLang="zh-TW" dirty="0"/>
              <a:t>Video </a:t>
            </a:r>
            <a:r>
              <a:rPr lang="en-US" altLang="zh-TW" dirty="0" err="1"/>
              <a:t>Stegonagraphy</a:t>
            </a:r>
            <a:r>
              <a:rPr lang="en-US" altLang="zh-TW" dirty="0"/>
              <a:t>:</a:t>
            </a:r>
            <a:r>
              <a:rPr lang="zh-TW" altLang="en-US" dirty="0"/>
              <a:t>隱藏在影片的機密</a:t>
            </a:r>
          </a:p>
        </p:txBody>
      </p:sp>
      <p:sp>
        <p:nvSpPr>
          <p:cNvPr id="5" name="矩形 4"/>
          <p:cNvSpPr/>
          <p:nvPr/>
        </p:nvSpPr>
        <p:spPr>
          <a:xfrm>
            <a:off x="1589902" y="4466622"/>
            <a:ext cx="9102811" cy="1384995"/>
          </a:xfrm>
          <a:prstGeom prst="rect">
            <a:avLst/>
          </a:prstGeom>
        </p:spPr>
        <p:txBody>
          <a:bodyPr wrap="square">
            <a:spAutoFit/>
          </a:bodyPr>
          <a:lstStyle/>
          <a:p>
            <a:r>
              <a:rPr lang="en-US" altLang="zh-TW" sz="2800" dirty="0"/>
              <a:t>CTF</a:t>
            </a:r>
            <a:r>
              <a:rPr lang="zh-TW" altLang="en-US" sz="2800" dirty="0"/>
              <a:t>是藏</a:t>
            </a:r>
            <a:r>
              <a:rPr lang="en-US" altLang="zh-TW" sz="2800" dirty="0"/>
              <a:t>flag</a:t>
            </a:r>
            <a:r>
              <a:rPr lang="zh-TW" altLang="en-US" sz="2800" dirty="0"/>
              <a:t>在</a:t>
            </a:r>
            <a:r>
              <a:rPr lang="zh-TW" altLang="en-US" sz="2800" dirty="0" smtClean="0"/>
              <a:t>各種</a:t>
            </a:r>
            <a:r>
              <a:rPr lang="zh-TW" altLang="en-US" sz="2800" dirty="0"/>
              <a:t>載</a:t>
            </a:r>
            <a:r>
              <a:rPr lang="zh-TW" altLang="en-US" sz="2800" dirty="0" smtClean="0"/>
              <a:t>體</a:t>
            </a:r>
            <a:endParaRPr lang="zh-TW" altLang="en-US" sz="2800" dirty="0"/>
          </a:p>
          <a:p>
            <a:r>
              <a:rPr lang="zh-TW" altLang="en-US" sz="2800" dirty="0"/>
              <a:t>壞蛋是藏木馬和惡意程式在</a:t>
            </a:r>
            <a:r>
              <a:rPr lang="en-US" altLang="zh-TW" sz="2800" dirty="0"/>
              <a:t>word/</a:t>
            </a:r>
            <a:r>
              <a:rPr lang="en-US" altLang="zh-TW" sz="2800" dirty="0" err="1"/>
              <a:t>ppt</a:t>
            </a:r>
            <a:r>
              <a:rPr lang="en-US" altLang="zh-TW" sz="2800" dirty="0"/>
              <a:t>/pdf/jpg/Mp3/Mp4</a:t>
            </a:r>
          </a:p>
          <a:p>
            <a:r>
              <a:rPr lang="zh-TW" altLang="en-US" sz="2800" dirty="0"/>
              <a:t>所以不要隨便下載咚咚</a:t>
            </a:r>
            <a:r>
              <a:rPr lang="en-US" altLang="zh-TW" sz="2800" dirty="0"/>
              <a:t>!</a:t>
            </a:r>
            <a:r>
              <a:rPr lang="zh-TW" altLang="en-US" sz="2800" dirty="0"/>
              <a:t>危險</a:t>
            </a:r>
            <a:r>
              <a:rPr lang="en-US" altLang="zh-TW" sz="2800" dirty="0"/>
              <a:t>!</a:t>
            </a:r>
            <a:endParaRPr lang="zh-TW" altLang="en-US" sz="2800" dirty="0"/>
          </a:p>
        </p:txBody>
      </p:sp>
    </p:spTree>
    <p:extLst>
      <p:ext uri="{BB962C8B-B14F-4D97-AF65-F5344CB8AC3E}">
        <p14:creationId xmlns:p14="http://schemas.microsoft.com/office/powerpoint/2010/main" val="8680681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
        <p:nvSpPr>
          <p:cNvPr id="4" name="矩形 3"/>
          <p:cNvSpPr/>
          <p:nvPr/>
        </p:nvSpPr>
        <p:spPr>
          <a:xfrm>
            <a:off x="0" y="0"/>
            <a:ext cx="1219200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5400" dirty="0"/>
              <a:t>Document </a:t>
            </a:r>
            <a:r>
              <a:rPr lang="en-US" altLang="zh-TW" sz="5400" dirty="0" err="1" smtClean="0"/>
              <a:t>Stegonagraphy</a:t>
            </a:r>
            <a:endParaRPr lang="en-US" altLang="zh-TW" sz="5400" dirty="0" smtClean="0"/>
          </a:p>
          <a:p>
            <a:pPr algn="ctr"/>
            <a:r>
              <a:rPr lang="en-US" altLang="zh-TW" sz="5400" dirty="0" smtClean="0"/>
              <a:t>Word</a:t>
            </a:r>
            <a:r>
              <a:rPr lang="zh-TW" altLang="en-US" sz="5400" dirty="0"/>
              <a:t>的隱藏資訊</a:t>
            </a:r>
          </a:p>
        </p:txBody>
      </p:sp>
    </p:spTree>
    <p:extLst>
      <p:ext uri="{BB962C8B-B14F-4D97-AF65-F5344CB8AC3E}">
        <p14:creationId xmlns:p14="http://schemas.microsoft.com/office/powerpoint/2010/main" val="1951863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911707"/>
            <a:ext cx="12192000" cy="157076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000">
                <a:solidFill>
                  <a:schemeClr val="bg1"/>
                </a:solidFill>
              </a:rPr>
              <a:t>STEG</a:t>
            </a:r>
            <a:endParaRPr lang="zh-TW" altLang="en-US" sz="4000" dirty="0">
              <a:solidFill>
                <a:schemeClr val="bg1"/>
              </a:solidFill>
            </a:endParaRPr>
          </a:p>
        </p:txBody>
      </p:sp>
      <p:sp>
        <p:nvSpPr>
          <p:cNvPr id="5" name="矩形 4"/>
          <p:cNvSpPr/>
          <p:nvPr/>
        </p:nvSpPr>
        <p:spPr>
          <a:xfrm>
            <a:off x="386686" y="2129909"/>
            <a:ext cx="1707712" cy="1323439"/>
          </a:xfrm>
          <a:prstGeom prst="rect">
            <a:avLst/>
          </a:prstGeom>
        </p:spPr>
        <p:txBody>
          <a:bodyPr wrap="none">
            <a:spAutoFit/>
          </a:bodyPr>
          <a:lstStyle/>
          <a:p>
            <a:r>
              <a:rPr lang="en-US" altLang="zh-TW" sz="8000" dirty="0">
                <a:solidFill>
                  <a:srgbClr val="00B0F0"/>
                </a:solidFill>
              </a:rPr>
              <a:t>CTF</a:t>
            </a:r>
            <a:endParaRPr lang="zh-TW" altLang="en-US" sz="8000" dirty="0">
              <a:solidFill>
                <a:srgbClr val="00B0F0"/>
              </a:solidFill>
            </a:endParaRPr>
          </a:p>
        </p:txBody>
      </p:sp>
      <p:sp>
        <p:nvSpPr>
          <p:cNvPr id="6" name="加號 5"/>
          <p:cNvSpPr/>
          <p:nvPr/>
        </p:nvSpPr>
        <p:spPr>
          <a:xfrm>
            <a:off x="1853514" y="2340511"/>
            <a:ext cx="700217" cy="700216"/>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9789967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
        <p:nvSpPr>
          <p:cNvPr id="4" name="矩形 3"/>
          <p:cNvSpPr/>
          <p:nvPr/>
        </p:nvSpPr>
        <p:spPr>
          <a:xfrm>
            <a:off x="0" y="0"/>
            <a:ext cx="1219200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5400" dirty="0"/>
              <a:t>Document </a:t>
            </a:r>
            <a:r>
              <a:rPr lang="en-US" altLang="zh-TW" sz="5400" dirty="0" err="1" smtClean="0"/>
              <a:t>Stegonagraphy</a:t>
            </a:r>
            <a:endParaRPr lang="en-US" altLang="zh-TW" sz="5400" dirty="0" smtClean="0"/>
          </a:p>
          <a:p>
            <a:pPr algn="ctr"/>
            <a:r>
              <a:rPr lang="en-US" altLang="zh-TW" sz="5400" dirty="0" smtClean="0"/>
              <a:t>PDF</a:t>
            </a:r>
            <a:r>
              <a:rPr lang="zh-TW" altLang="en-US" sz="5400" dirty="0"/>
              <a:t>的隱藏資訊</a:t>
            </a:r>
          </a:p>
        </p:txBody>
      </p:sp>
    </p:spTree>
    <p:extLst>
      <p:ext uri="{BB962C8B-B14F-4D97-AF65-F5344CB8AC3E}">
        <p14:creationId xmlns:p14="http://schemas.microsoft.com/office/powerpoint/2010/main" val="26016481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endParaRPr lang="zh-TW" altLang="en-US"/>
          </a:p>
        </p:txBody>
      </p:sp>
      <p:sp>
        <p:nvSpPr>
          <p:cNvPr id="4" name="矩形 3"/>
          <p:cNvSpPr/>
          <p:nvPr/>
        </p:nvSpPr>
        <p:spPr>
          <a:xfrm>
            <a:off x="0" y="0"/>
            <a:ext cx="12192000" cy="6858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5400" dirty="0"/>
              <a:t>Image </a:t>
            </a:r>
            <a:r>
              <a:rPr lang="en-US" altLang="zh-TW" sz="5400" dirty="0" err="1" smtClean="0"/>
              <a:t>Stegonagraphy</a:t>
            </a:r>
            <a:endParaRPr lang="en-US" altLang="zh-TW" sz="5400" dirty="0" smtClean="0"/>
          </a:p>
          <a:p>
            <a:pPr algn="ctr"/>
            <a:r>
              <a:rPr lang="zh-TW" altLang="en-US" sz="5400" dirty="0" smtClean="0"/>
              <a:t>圖片</a:t>
            </a:r>
            <a:r>
              <a:rPr lang="zh-TW" altLang="en-US" sz="5400" dirty="0"/>
              <a:t>中的隱藏</a:t>
            </a:r>
            <a:r>
              <a:rPr lang="zh-TW" altLang="en-US" sz="5400" dirty="0" smtClean="0"/>
              <a:t>資訊 </a:t>
            </a:r>
            <a:endParaRPr lang="zh-TW" altLang="en-US" sz="5400" dirty="0"/>
          </a:p>
        </p:txBody>
      </p:sp>
    </p:spTree>
    <p:extLst>
      <p:ext uri="{BB962C8B-B14F-4D97-AF65-F5344CB8AC3E}">
        <p14:creationId xmlns:p14="http://schemas.microsoft.com/office/powerpoint/2010/main" val="1283040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911707"/>
            <a:ext cx="12192000" cy="1570765"/>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4000" b="1" dirty="0">
                <a:solidFill>
                  <a:schemeClr val="bg1"/>
                </a:solidFill>
              </a:rPr>
              <a:t>CSAW QUALS 2015: keep-calm-and-ctf-100</a:t>
            </a:r>
            <a:endParaRPr lang="zh-TW" altLang="en-US" sz="4000" dirty="0">
              <a:solidFill>
                <a:schemeClr val="bg1"/>
              </a:solidFill>
            </a:endParaRPr>
          </a:p>
        </p:txBody>
      </p:sp>
      <p:sp>
        <p:nvSpPr>
          <p:cNvPr id="5" name="矩形 4"/>
          <p:cNvSpPr/>
          <p:nvPr/>
        </p:nvSpPr>
        <p:spPr>
          <a:xfrm>
            <a:off x="386686" y="2129909"/>
            <a:ext cx="1707712" cy="1323439"/>
          </a:xfrm>
          <a:prstGeom prst="rect">
            <a:avLst/>
          </a:prstGeom>
        </p:spPr>
        <p:txBody>
          <a:bodyPr wrap="none">
            <a:spAutoFit/>
          </a:bodyPr>
          <a:lstStyle/>
          <a:p>
            <a:r>
              <a:rPr lang="en-US" altLang="zh-TW" sz="8000" dirty="0">
                <a:solidFill>
                  <a:srgbClr val="00B0F0"/>
                </a:solidFill>
              </a:rPr>
              <a:t>CTF</a:t>
            </a:r>
            <a:endParaRPr lang="zh-TW" altLang="en-US" sz="8000" dirty="0">
              <a:solidFill>
                <a:srgbClr val="00B0F0"/>
              </a:solidFill>
            </a:endParaRPr>
          </a:p>
        </p:txBody>
      </p:sp>
      <p:sp>
        <p:nvSpPr>
          <p:cNvPr id="6" name="加號 5"/>
          <p:cNvSpPr/>
          <p:nvPr/>
        </p:nvSpPr>
        <p:spPr>
          <a:xfrm>
            <a:off x="1853514" y="2340511"/>
            <a:ext cx="700217" cy="700216"/>
          </a:xfrm>
          <a:prstGeom prst="mathPlu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1329480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501616" y="192133"/>
            <a:ext cx="9166385" cy="662781"/>
          </a:xfrm>
          <a:solidFill>
            <a:srgbClr val="00B0F0"/>
          </a:solidFill>
        </p:spPr>
        <p:txBody>
          <a:bodyPr>
            <a:normAutofit fontScale="90000"/>
          </a:bodyPr>
          <a:lstStyle/>
          <a:p>
            <a:r>
              <a:rPr lang="en-US" altLang="zh-TW" b="1" dirty="0">
                <a:solidFill>
                  <a:schemeClr val="bg1"/>
                </a:solidFill>
              </a:rPr>
              <a:t>CSAW QUALS 2015: </a:t>
            </a:r>
            <a:r>
              <a:rPr lang="en-US" altLang="zh-TW" sz="3200" b="1" dirty="0">
                <a:solidFill>
                  <a:schemeClr val="bg1"/>
                </a:solidFill>
              </a:rPr>
              <a:t>keep-calm-and-ctf-100</a:t>
            </a:r>
            <a:endParaRPr lang="zh-TW" altLang="en-US" sz="3200" b="1" dirty="0">
              <a:solidFill>
                <a:schemeClr val="bg1"/>
              </a:solidFill>
            </a:endParaRPr>
          </a:p>
        </p:txBody>
      </p:sp>
      <p:pic>
        <p:nvPicPr>
          <p:cNvPr id="6" name="內容版面配置區 5"/>
          <p:cNvPicPr>
            <a:picLocks noGrp="1" noChangeAspect="1"/>
          </p:cNvPicPr>
          <p:nvPr>
            <p:ph idx="1"/>
          </p:nvPr>
        </p:nvPicPr>
        <p:blipFill>
          <a:blip r:embed="rId2"/>
          <a:stretch>
            <a:fillRect/>
          </a:stretch>
        </p:blipFill>
        <p:spPr>
          <a:xfrm>
            <a:off x="2165548" y="1027908"/>
            <a:ext cx="7873803" cy="4198889"/>
          </a:xfrm>
          <a:prstGeom prst="rect">
            <a:avLst/>
          </a:prstGeom>
        </p:spPr>
      </p:pic>
      <p:sp>
        <p:nvSpPr>
          <p:cNvPr id="7" name="矩形 6"/>
          <p:cNvSpPr/>
          <p:nvPr/>
        </p:nvSpPr>
        <p:spPr>
          <a:xfrm>
            <a:off x="2165548" y="4137906"/>
            <a:ext cx="7873803" cy="2523768"/>
          </a:xfrm>
          <a:prstGeom prst="rect">
            <a:avLst/>
          </a:prstGeom>
          <a:solidFill>
            <a:schemeClr val="accent6">
              <a:lumMod val="20000"/>
              <a:lumOff val="80000"/>
            </a:schemeClr>
          </a:solidFill>
        </p:spPr>
        <p:txBody>
          <a:bodyPr wrap="square">
            <a:spAutoFit/>
          </a:bodyPr>
          <a:lstStyle/>
          <a:p>
            <a:r>
              <a:rPr lang="en-US" altLang="zh-TW" dirty="0" err="1"/>
              <a:t>root@kali</a:t>
            </a:r>
            <a:r>
              <a:rPr lang="en-US" altLang="zh-TW" dirty="0"/>
              <a:t>:~/Desktop/Image-ExifTool-10.75# strings /root/Desktop/img.jpg</a:t>
            </a:r>
          </a:p>
          <a:p>
            <a:r>
              <a:rPr lang="en-US" altLang="zh-TW" sz="1400" dirty="0"/>
              <a:t>JFIF</a:t>
            </a:r>
          </a:p>
          <a:p>
            <a:r>
              <a:rPr lang="en-US" altLang="zh-TW" sz="1400" dirty="0" err="1"/>
              <a:t>XExif</a:t>
            </a:r>
            <a:endParaRPr lang="en-US" altLang="zh-TW" sz="1400" dirty="0"/>
          </a:p>
          <a:p>
            <a:r>
              <a:rPr lang="en-US" altLang="zh-TW" sz="1400" dirty="0"/>
              <a:t>h1d1ng_in_4lm0st_pla1n_sigh7</a:t>
            </a:r>
          </a:p>
          <a:p>
            <a:r>
              <a:rPr lang="en-US" altLang="zh-TW" sz="1400" dirty="0"/>
              <a:t>$3br</a:t>
            </a:r>
          </a:p>
          <a:p>
            <a:r>
              <a:rPr lang="en-US" altLang="zh-TW" sz="1400" dirty="0"/>
              <a:t>%&amp;'()*456789:CDEFGHIJSTUVWXYZcdefghijstuvwxyz</a:t>
            </a:r>
          </a:p>
          <a:p>
            <a:r>
              <a:rPr lang="en-US" altLang="zh-TW" sz="1400" dirty="0"/>
              <a:t>	#3R</a:t>
            </a:r>
          </a:p>
          <a:p>
            <a:r>
              <a:rPr lang="en-US" altLang="zh-TW" sz="1400" dirty="0"/>
              <a:t>&amp;'()*56789:CDEFGHIJSTUVWXYZcdefghijstuvwxyz</a:t>
            </a:r>
          </a:p>
          <a:p>
            <a:r>
              <a:rPr lang="en-US" altLang="zh-TW" sz="1400" dirty="0"/>
              <a:t>#N%%</a:t>
            </a:r>
          </a:p>
          <a:p>
            <a:r>
              <a:rPr lang="en-US" altLang="zh-TW" sz="1400" dirty="0"/>
              <a:t>]&lt;5)}</a:t>
            </a:r>
          </a:p>
          <a:p>
            <a:r>
              <a:rPr lang="en-US" altLang="zh-TW" sz="1400" dirty="0" err="1"/>
              <a:t>xdF</a:t>
            </a:r>
            <a:r>
              <a:rPr lang="en-US" altLang="zh-TW" sz="1400" dirty="0"/>
              <a:t>_</a:t>
            </a:r>
          </a:p>
        </p:txBody>
      </p:sp>
      <p:sp>
        <p:nvSpPr>
          <p:cNvPr id="5" name="矩形 4"/>
          <p:cNvSpPr/>
          <p:nvPr/>
        </p:nvSpPr>
        <p:spPr>
          <a:xfrm>
            <a:off x="9580793" y="485582"/>
            <a:ext cx="2339358" cy="369332"/>
          </a:xfrm>
          <a:prstGeom prst="rect">
            <a:avLst/>
          </a:prstGeom>
          <a:solidFill>
            <a:schemeClr val="tx1"/>
          </a:solidFill>
        </p:spPr>
        <p:txBody>
          <a:bodyPr wrap="none">
            <a:spAutoFit/>
          </a:bodyPr>
          <a:lstStyle/>
          <a:p>
            <a:r>
              <a:rPr lang="en-US" altLang="zh-TW" b="1" dirty="0">
                <a:solidFill>
                  <a:srgbClr val="FFFF00"/>
                </a:solidFill>
                <a:effectLst>
                  <a:outerShdw blurRad="38100" dist="38100" dir="2700000" algn="tl">
                    <a:srgbClr val="000000">
                      <a:alpha val="43137"/>
                    </a:srgbClr>
                  </a:outerShdw>
                </a:effectLst>
              </a:rPr>
              <a:t>Kali Linux </a:t>
            </a:r>
            <a:r>
              <a:rPr lang="en-US" altLang="zh-TW" b="1" dirty="0" smtClean="0">
                <a:solidFill>
                  <a:srgbClr val="FFFF00"/>
                </a:solidFill>
                <a:effectLst>
                  <a:outerShdw blurRad="38100" dist="38100" dir="2700000" algn="tl">
                    <a:srgbClr val="000000">
                      <a:alpha val="43137"/>
                    </a:srgbClr>
                  </a:outerShdw>
                </a:effectLst>
              </a:rPr>
              <a:t>2017.3 32bit</a:t>
            </a:r>
            <a:endParaRPr lang="zh-TW" altLang="en-US" b="1" dirty="0">
              <a:solidFill>
                <a:srgbClr val="FFFF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85295652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1249</TotalTime>
  <Words>1688</Words>
  <Application>Microsoft Office PowerPoint</Application>
  <PresentationFormat>寬螢幕</PresentationFormat>
  <Paragraphs>223</Paragraphs>
  <Slides>28</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28</vt:i4>
      </vt:variant>
    </vt:vector>
  </HeadingPairs>
  <TitlesOfParts>
    <vt:vector size="35" baseType="lpstr">
      <vt:lpstr>宋体</vt:lpstr>
      <vt:lpstr>新細明體</vt:lpstr>
      <vt:lpstr>Arial</vt:lpstr>
      <vt:lpstr>Calibri</vt:lpstr>
      <vt:lpstr>Calibri Light</vt:lpstr>
      <vt:lpstr>Wingdings</vt:lpstr>
      <vt:lpstr>Office 佈景主題</vt:lpstr>
      <vt:lpstr>Steg</vt:lpstr>
      <vt:lpstr>PowerPoint 簡報</vt:lpstr>
      <vt:lpstr>各種類型的隱寫術</vt:lpstr>
      <vt:lpstr>PowerPoint 簡報</vt:lpstr>
      <vt:lpstr>PowerPoint 簡報</vt:lpstr>
      <vt:lpstr>PowerPoint 簡報</vt:lpstr>
      <vt:lpstr>PowerPoint 簡報</vt:lpstr>
      <vt:lpstr>PowerPoint 簡報</vt:lpstr>
      <vt:lpstr>CSAW QUALS 2015: keep-calm-and-ctf-100</vt:lpstr>
      <vt:lpstr>PowerPoint 簡報</vt:lpstr>
      <vt:lpstr>PowerPoint 簡報</vt:lpstr>
      <vt:lpstr>PowerPoint 簡報</vt:lpstr>
      <vt:lpstr>PowerPoint 簡報</vt:lpstr>
      <vt:lpstr>PowerPoint 簡報</vt:lpstr>
      <vt:lpstr>PowerPoint 簡報</vt:lpstr>
      <vt:lpstr>PowerPoint 簡報</vt:lpstr>
      <vt:lpstr>檔案分離技術::dd https://en.wikipedia.org/wiki/Dd_(Unix)</vt:lpstr>
      <vt:lpstr>檔案分離技術::foremost http://blog.csdn.net/riba2534/article/details/70544076</vt:lpstr>
      <vt:lpstr>PowerPoint 簡報</vt:lpstr>
      <vt:lpstr>PowerPoint 簡報</vt:lpstr>
      <vt:lpstr>gzip命令的常用選項</vt:lpstr>
      <vt:lpstr>PowerPoint 簡報</vt:lpstr>
      <vt:lpstr>查看檔案格式</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ksu</dc:creator>
  <cp:lastModifiedBy>ksu</cp:lastModifiedBy>
  <cp:revision>25</cp:revision>
  <dcterms:created xsi:type="dcterms:W3CDTF">2018-01-18T19:32:48Z</dcterms:created>
  <dcterms:modified xsi:type="dcterms:W3CDTF">2018-03-16T13:52:52Z</dcterms:modified>
</cp:coreProperties>
</file>

<file path=docProps/thumbnail.jpeg>
</file>